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59" r:id="rId4"/>
    <p:sldId id="262" r:id="rId5"/>
    <p:sldId id="279" r:id="rId6"/>
    <p:sldId id="268" r:id="rId7"/>
    <p:sldId id="269" r:id="rId8"/>
    <p:sldId id="270" r:id="rId9"/>
    <p:sldId id="296" r:id="rId10"/>
    <p:sldId id="297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80" r:id="rId20"/>
    <p:sldId id="281" r:id="rId21"/>
    <p:sldId id="282" r:id="rId22"/>
    <p:sldId id="283" r:id="rId23"/>
    <p:sldId id="284" r:id="rId24"/>
    <p:sldId id="285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286" r:id="rId34"/>
    <p:sldId id="300" r:id="rId35"/>
    <p:sldId id="301" r:id="rId36"/>
    <p:sldId id="298" r:id="rId37"/>
    <p:sldId id="304" r:id="rId38"/>
    <p:sldId id="305" r:id="rId39"/>
    <p:sldId id="313" r:id="rId40"/>
    <p:sldId id="302" r:id="rId41"/>
    <p:sldId id="308" r:id="rId42"/>
    <p:sldId id="312" r:id="rId43"/>
    <p:sldId id="306" r:id="rId44"/>
    <p:sldId id="314" r:id="rId45"/>
    <p:sldId id="310" r:id="rId46"/>
    <p:sldId id="316" r:id="rId47"/>
    <p:sldId id="309" r:id="rId48"/>
    <p:sldId id="307" r:id="rId49"/>
    <p:sldId id="311" r:id="rId50"/>
    <p:sldId id="317" r:id="rId51"/>
    <p:sldId id="295" r:id="rId5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9BF4B3-9249-4DC6-960D-D631DF547528}" v="3" dt="2020-06-17T11:07:44.164"/>
    <p1510:client id="{7C665347-23A1-409A-8641-96E028017083}" v="44" dt="2020-06-17T13:07:24.8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53" autoAdjust="0"/>
    <p:restoredTop sz="94660"/>
  </p:normalViewPr>
  <p:slideViewPr>
    <p:cSldViewPr snapToGrid="0">
      <p:cViewPr varScale="1">
        <p:scale>
          <a:sx n="90" d="100"/>
          <a:sy n="90" d="100"/>
        </p:scale>
        <p:origin x="13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5/10/relationships/revisionInfo" Target="revisionInfo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6DE0FA-920E-4E5A-BD39-D421C8C3F4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C577CA0-AFD3-461D-AA2B-D7CF3E2586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685203B-6B34-4C1E-89B7-6766A09A8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6594-586F-4FEE-8EA6-B89D6F1CD818}" type="datetimeFigureOut">
              <a:rPr lang="nl-NL" smtClean="0"/>
              <a:t>4-2-2021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0C9A1C2-54D2-4255-994E-FEA2A15A1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06BE2DB-7C32-434A-83BE-DFB6100BC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10C41-CFFD-46D9-AD73-CE312F722C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5169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CD6E00-99BC-4C41-BC2B-12CD38EA2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7730BFF-FEDE-4AE0-ABA9-D3A58C47EC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27ABDEE-DE6D-4797-9742-8F953EAE1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6594-586F-4FEE-8EA6-B89D6F1CD818}" type="datetimeFigureOut">
              <a:rPr lang="nl-NL" smtClean="0"/>
              <a:t>4-2-2021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1BB388C-8099-4DAA-A742-C6033EF5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9F22FFC-3330-46D4-B55D-74F2B01C7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10C41-CFFD-46D9-AD73-CE312F722C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0649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686410FC-72D1-41F8-8B57-ECD9C5B4D3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EA2D84D-921D-4ADF-9C75-6E6F511CB1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6D4EF28-74BC-4B11-BC5A-52A5A4ABB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6594-586F-4FEE-8EA6-B89D6F1CD818}" type="datetimeFigureOut">
              <a:rPr lang="nl-NL" smtClean="0"/>
              <a:t>4-2-2021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0553E2B-C59B-42DA-8244-552BF2B63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060CD42-9525-4551-B584-4ADFEA072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10C41-CFFD-46D9-AD73-CE312F722C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3899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707A09-ABB5-4089-ACA1-E8D64047A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C9C68BC-A7CD-4B06-81DD-21FB30DEA0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B449332-CB2D-4DAA-9414-FB1236480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6594-586F-4FEE-8EA6-B89D6F1CD818}" type="datetimeFigureOut">
              <a:rPr lang="nl-NL" smtClean="0"/>
              <a:t>4-2-2021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DFD600B-584D-44F5-B3D1-E0444845A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D4EF3D6-FF9B-4903-86B5-45BE63779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10C41-CFFD-46D9-AD73-CE312F722C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2366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C60703-1B14-4DA4-8134-D3F4AA210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4DC9B10-D737-4C3F-8132-DA985305E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4737D6B-422F-41FC-A180-EE1BBE14F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6594-586F-4FEE-8EA6-B89D6F1CD818}" type="datetimeFigureOut">
              <a:rPr lang="nl-NL" smtClean="0"/>
              <a:t>4-2-2021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E03F35E-627D-45F9-A9D2-A1E693586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9183954-2B28-40B7-B268-7C25D1D80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10C41-CFFD-46D9-AD73-CE312F722C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477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832518-2271-402C-AC01-F649914A0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0248381-D27D-45C7-8C15-7A46FF24A8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2228060-E72D-4033-A6E3-71338BF3AC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D4F7536-5385-48F8-9C6C-A3B438345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6594-586F-4FEE-8EA6-B89D6F1CD818}" type="datetimeFigureOut">
              <a:rPr lang="nl-NL" smtClean="0"/>
              <a:t>4-2-2021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32F3FAD-AFA4-4F9A-BFDC-A0D0D08FF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30D1364-EE72-4CD6-916E-15E456836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10C41-CFFD-46D9-AD73-CE312F722C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1438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4EE82C-DDE6-4EC3-8758-A85A3D1DE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770F91A-0E1B-46EB-A447-F1086E72DA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AE52D2E-92CA-48DB-B771-EED1C5CE51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CA3E762-9753-4397-9198-735F9D2DE0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D51C0C2-47CD-4A54-8693-2672BF3F6E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C8D08E6-3A35-47E4-A8C2-8B23C34EF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6594-586F-4FEE-8EA6-B89D6F1CD818}" type="datetimeFigureOut">
              <a:rPr lang="nl-NL" smtClean="0"/>
              <a:t>4-2-2021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77A0BD5-3B31-4A0D-BA2F-3320E5784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68E9905B-D28F-4195-B5AD-1E5C9D7EC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10C41-CFFD-46D9-AD73-CE312F722C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5885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76F7FE-27A9-4684-992F-1777F01CD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A6ADF5D-C9F2-4A9B-BE11-5AD1222D4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6594-586F-4FEE-8EA6-B89D6F1CD818}" type="datetimeFigureOut">
              <a:rPr lang="nl-NL" smtClean="0"/>
              <a:t>4-2-2021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CD7CA7D-4E5B-4615-9A1C-1E37E6B7D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2DC2302-5274-4CC7-8FED-2DE85118E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10C41-CFFD-46D9-AD73-CE312F722C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8171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DA576501-7584-409E-8A88-7AD18E09E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6594-586F-4FEE-8EA6-B89D6F1CD818}" type="datetimeFigureOut">
              <a:rPr lang="nl-NL" smtClean="0"/>
              <a:t>4-2-2021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90CDBD9-9EFD-4011-A3AB-58001478E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AFD9E4B-354D-4880-BFC2-B73B0F58A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10C41-CFFD-46D9-AD73-CE312F722C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6523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629775-B5CC-4C05-8DF1-77DDC1462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A1DE34D-2AC5-4F25-94BE-0D1BD23B0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D64F75D-476E-4241-9599-94E9CBC56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C6B556A-7E22-48EF-AEE7-EDB3A4D38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6594-586F-4FEE-8EA6-B89D6F1CD818}" type="datetimeFigureOut">
              <a:rPr lang="nl-NL" smtClean="0"/>
              <a:t>4-2-2021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C98C25F-4CC5-45FB-B036-B485C5CF0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4D2A87F-7F6A-4B21-A069-28A663455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10C41-CFFD-46D9-AD73-CE312F722C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877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CE6179-4E01-4005-B044-35CA6BF8A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2FC7C73C-DF9E-41E4-A121-C670106618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FD692B8-888E-4ECA-9F09-FDF5E3AC3C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8ADF89F-EE93-462B-8570-1F274CBD0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6594-586F-4FEE-8EA6-B89D6F1CD818}" type="datetimeFigureOut">
              <a:rPr lang="nl-NL" smtClean="0"/>
              <a:t>4-2-2021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023C206-7B9E-4E0E-826B-95063265A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0AB92E2-0ABE-4E30-AC0B-9C22DFF25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10C41-CFFD-46D9-AD73-CE312F722C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8066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9857EF34-FB87-4E5B-8965-A96C06B2F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91ED709-5C3F-4E5D-A9C5-044A36AAD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88244D7-CBFF-418F-A346-EC98B29D39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D6594-586F-4FEE-8EA6-B89D6F1CD818}" type="datetimeFigureOut">
              <a:rPr lang="nl-NL" smtClean="0"/>
              <a:t>4-2-2021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63DF613-1C1A-456C-8401-DC6B677911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071526D-4E56-4C2A-B69F-0B903C79A2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10C41-CFFD-46D9-AD73-CE312F722C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8433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buiten, persoon, gras, vasthouden&#10;&#10;Automatisch gegenereerde beschrijving">
            <a:extLst>
              <a:ext uri="{FF2B5EF4-FFF2-40B4-BE49-F238E27FC236}">
                <a16:creationId xmlns:a16="http://schemas.microsoft.com/office/drawing/2014/main" id="{A5B89A20-0F22-41FF-8FCA-EB1551B37F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" b="2284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6827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ealteQ en het beleid rondom het Corona-virus (COVID-19) - SealteQ">
            <a:extLst>
              <a:ext uri="{FF2B5EF4-FFF2-40B4-BE49-F238E27FC236}">
                <a16:creationId xmlns:a16="http://schemas.microsoft.com/office/drawing/2014/main" id="{3CECE5BF-7971-45C3-B82E-5AB5639C96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alphaModFix amt="5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28"/>
                    </a14:imgEffect>
                    <a14:imgEffect>
                      <a14:saturation sa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" t="-78" r="2759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B120C64D-8909-4B10-AEEC-86879501ACA7}"/>
              </a:ext>
            </a:extLst>
          </p:cNvPr>
          <p:cNvSpPr txBox="1"/>
          <p:nvPr/>
        </p:nvSpPr>
        <p:spPr>
          <a:xfrm>
            <a:off x="3705225" y="6272540"/>
            <a:ext cx="11239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/>
              <a:t>©</a:t>
            </a:r>
            <a:r>
              <a:rPr lang="nl-NL" sz="1100" dirty="0" err="1"/>
              <a:t>kieresoe</a:t>
            </a:r>
            <a:r>
              <a:rPr lang="nl-NL" sz="1100" dirty="0"/>
              <a:t> 2020</a:t>
            </a:r>
          </a:p>
        </p:txBody>
      </p:sp>
      <p:pic>
        <p:nvPicPr>
          <p:cNvPr id="3" name="Afbeelding 2" descr="Afbeelding met tekening&#10;&#10;Automatisch gegenereerde beschrijving">
            <a:extLst>
              <a:ext uri="{FF2B5EF4-FFF2-40B4-BE49-F238E27FC236}">
                <a16:creationId xmlns:a16="http://schemas.microsoft.com/office/drawing/2014/main" id="{F3DFB87E-B753-4AED-9985-A479D04592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220532"/>
            <a:ext cx="11407886" cy="641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0503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ealteQ en het beleid rondom het Corona-virus (COVID-19) - SealteQ">
            <a:extLst>
              <a:ext uri="{FF2B5EF4-FFF2-40B4-BE49-F238E27FC236}">
                <a16:creationId xmlns:a16="http://schemas.microsoft.com/office/drawing/2014/main" id="{3CECE5BF-7971-45C3-B82E-5AB5639C96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alphaModFix amt="5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28"/>
                    </a14:imgEffect>
                    <a14:imgEffect>
                      <a14:saturation sa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" t="-78" r="2759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Afbeelding met buiten, persoon, bank, man&#10;&#10;Automatisch gegenereerde beschrijving">
            <a:extLst>
              <a:ext uri="{FF2B5EF4-FFF2-40B4-BE49-F238E27FC236}">
                <a16:creationId xmlns:a16="http://schemas.microsoft.com/office/drawing/2014/main" id="{08BF3856-E409-42CC-B3EE-59E320977F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74" y="332366"/>
            <a:ext cx="4132908" cy="620178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B120C64D-8909-4B10-AEEC-86879501ACA7}"/>
              </a:ext>
            </a:extLst>
          </p:cNvPr>
          <p:cNvSpPr txBox="1"/>
          <p:nvPr/>
        </p:nvSpPr>
        <p:spPr>
          <a:xfrm>
            <a:off x="3705225" y="6272540"/>
            <a:ext cx="11239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/>
              <a:t>©</a:t>
            </a:r>
            <a:r>
              <a:rPr lang="nl-NL" sz="1100" dirty="0" err="1"/>
              <a:t>kieresoe</a:t>
            </a:r>
            <a:r>
              <a:rPr lang="nl-NL" sz="1100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1958828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ealteQ en het beleid rondom het Corona-virus (COVID-19) - SealteQ">
            <a:extLst>
              <a:ext uri="{FF2B5EF4-FFF2-40B4-BE49-F238E27FC236}">
                <a16:creationId xmlns:a16="http://schemas.microsoft.com/office/drawing/2014/main" id="{3CECE5BF-7971-45C3-B82E-5AB5639C96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alphaModFix amt="5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28"/>
                    </a14:imgEffect>
                    <a14:imgEffect>
                      <a14:saturation sa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" t="-78" r="2759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Afbeelding met persoon, vasthouden, hand, telefoon&#10;&#10;Automatisch gegenereerde beschrijving">
            <a:extLst>
              <a:ext uri="{FF2B5EF4-FFF2-40B4-BE49-F238E27FC236}">
                <a16:creationId xmlns:a16="http://schemas.microsoft.com/office/drawing/2014/main" id="{1BD412E5-11AB-4598-88C0-818CBCE481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607" y="457200"/>
            <a:ext cx="4481905" cy="5975873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890947F5-4C5D-4A06-AE18-29D6B377368E}"/>
              </a:ext>
            </a:extLst>
          </p:cNvPr>
          <p:cNvSpPr txBox="1"/>
          <p:nvPr/>
        </p:nvSpPr>
        <p:spPr>
          <a:xfrm>
            <a:off x="9220200" y="6139190"/>
            <a:ext cx="11239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/>
              <a:t>©</a:t>
            </a:r>
            <a:r>
              <a:rPr lang="nl-NL" sz="1100" dirty="0" err="1">
                <a:solidFill>
                  <a:schemeClr val="bg1"/>
                </a:solidFill>
              </a:rPr>
              <a:t>kieresoe</a:t>
            </a:r>
            <a:r>
              <a:rPr lang="nl-NL" sz="1100" dirty="0">
                <a:solidFill>
                  <a:schemeClr val="bg1"/>
                </a:solidFill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35903290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ealteQ en het beleid rondom het Corona-virus (COVID-19) - SealteQ">
            <a:extLst>
              <a:ext uri="{FF2B5EF4-FFF2-40B4-BE49-F238E27FC236}">
                <a16:creationId xmlns:a16="http://schemas.microsoft.com/office/drawing/2014/main" id="{3CECE5BF-7971-45C3-B82E-5AB5639C96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alphaModFix amt="5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28"/>
                    </a14:imgEffect>
                    <a14:imgEffect>
                      <a14:saturation sa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" t="-78" r="2759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Afbeelding met binnen, plafond, keuken, tafel&#10;&#10;Automatisch gegenereerde beschrijving">
            <a:extLst>
              <a:ext uri="{FF2B5EF4-FFF2-40B4-BE49-F238E27FC236}">
                <a16:creationId xmlns:a16="http://schemas.microsoft.com/office/drawing/2014/main" id="{49D2F694-4B5C-424A-8089-ECC485214F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26" y="179568"/>
            <a:ext cx="9959748" cy="6498863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1F67AA3-7E32-4E31-BBCC-B56026214CE0}"/>
              </a:ext>
            </a:extLst>
          </p:cNvPr>
          <p:cNvSpPr txBox="1"/>
          <p:nvPr/>
        </p:nvSpPr>
        <p:spPr>
          <a:xfrm>
            <a:off x="1466850" y="6336916"/>
            <a:ext cx="11239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/>
              <a:t>©</a:t>
            </a:r>
            <a:r>
              <a:rPr lang="nl-NL" sz="1100" dirty="0" err="1"/>
              <a:t>kieresoe</a:t>
            </a:r>
            <a:r>
              <a:rPr lang="nl-NL" sz="1100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41092070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ealteQ en het beleid rondom het Corona-virus (COVID-19) - SealteQ">
            <a:extLst>
              <a:ext uri="{FF2B5EF4-FFF2-40B4-BE49-F238E27FC236}">
                <a16:creationId xmlns:a16="http://schemas.microsoft.com/office/drawing/2014/main" id="{3CECE5BF-7971-45C3-B82E-5AB5639C96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alphaModFix amt="5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28"/>
                    </a14:imgEffect>
                    <a14:imgEffect>
                      <a14:saturation sa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" t="-78" r="2759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578CCC6-AAF7-4C2E-926E-55DC802490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26" y="416131"/>
            <a:ext cx="10036374" cy="602573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20538516-292B-4BDD-A4B1-2DC863140E53}"/>
              </a:ext>
            </a:extLst>
          </p:cNvPr>
          <p:cNvSpPr txBox="1"/>
          <p:nvPr/>
        </p:nvSpPr>
        <p:spPr>
          <a:xfrm>
            <a:off x="1357705" y="6180259"/>
            <a:ext cx="11239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/>
              <a:t>©</a:t>
            </a:r>
            <a:r>
              <a:rPr lang="nl-NL" sz="1100" dirty="0" err="1"/>
              <a:t>kieresoe</a:t>
            </a:r>
            <a:r>
              <a:rPr lang="nl-NL" sz="1100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37696356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ealteQ en het beleid rondom het Corona-virus (COVID-19) - SealteQ">
            <a:extLst>
              <a:ext uri="{FF2B5EF4-FFF2-40B4-BE49-F238E27FC236}">
                <a16:creationId xmlns:a16="http://schemas.microsoft.com/office/drawing/2014/main" id="{3CECE5BF-7971-45C3-B82E-5AB5639C96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alphaModFix amt="5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28"/>
                    </a14:imgEffect>
                    <a14:imgEffect>
                      <a14:saturation sa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" t="-78" r="2759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Afbeelding met tekst, straat&#10;&#10;Automatisch gegenereerde beschrijving">
            <a:extLst>
              <a:ext uri="{FF2B5EF4-FFF2-40B4-BE49-F238E27FC236}">
                <a16:creationId xmlns:a16="http://schemas.microsoft.com/office/drawing/2014/main" id="{C10C2446-49B0-40C7-8B1D-A4A2E8B32C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08429"/>
            <a:ext cx="8588188" cy="6441141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927632B8-5DA4-41F5-BD72-BC3C7A8ABD6C}"/>
              </a:ext>
            </a:extLst>
          </p:cNvPr>
          <p:cNvSpPr txBox="1"/>
          <p:nvPr/>
        </p:nvSpPr>
        <p:spPr>
          <a:xfrm>
            <a:off x="1914525" y="6174182"/>
            <a:ext cx="11239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>
                <a:solidFill>
                  <a:schemeClr val="bg1"/>
                </a:solidFill>
              </a:rPr>
              <a:t>©</a:t>
            </a:r>
            <a:r>
              <a:rPr lang="nl-NL" sz="1100" dirty="0" err="1">
                <a:solidFill>
                  <a:schemeClr val="bg1"/>
                </a:solidFill>
              </a:rPr>
              <a:t>kieresoe</a:t>
            </a:r>
            <a:r>
              <a:rPr lang="nl-NL" sz="1100" dirty="0">
                <a:solidFill>
                  <a:schemeClr val="bg1"/>
                </a:solidFill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37666157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ealteQ en het beleid rondom het Corona-virus (COVID-19) - SealteQ">
            <a:extLst>
              <a:ext uri="{FF2B5EF4-FFF2-40B4-BE49-F238E27FC236}">
                <a16:creationId xmlns:a16="http://schemas.microsoft.com/office/drawing/2014/main" id="{3CECE5BF-7971-45C3-B82E-5AB5639C96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alphaModFix amt="5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28"/>
                    </a14:imgEffect>
                    <a14:imgEffect>
                      <a14:saturation sa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" t="-78" r="2759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Afbeelding met persoon, buiten, vasthouden, voorzijde&#10;&#10;Automatisch gegenereerde beschrijving">
            <a:extLst>
              <a:ext uri="{FF2B5EF4-FFF2-40B4-BE49-F238E27FC236}">
                <a16:creationId xmlns:a16="http://schemas.microsoft.com/office/drawing/2014/main" id="{15AD3405-F8DE-4CB4-8EDC-CA799EA6A5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555" y="391916"/>
            <a:ext cx="8257026" cy="619277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CD4C5DBC-5B1F-4761-BD20-1582E5354EC0}"/>
              </a:ext>
            </a:extLst>
          </p:cNvPr>
          <p:cNvSpPr txBox="1"/>
          <p:nvPr/>
        </p:nvSpPr>
        <p:spPr>
          <a:xfrm>
            <a:off x="1914525" y="6174182"/>
            <a:ext cx="11239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>
                <a:solidFill>
                  <a:schemeClr val="bg1"/>
                </a:solidFill>
              </a:rPr>
              <a:t>©</a:t>
            </a:r>
            <a:r>
              <a:rPr lang="nl-NL" sz="1100" dirty="0" err="1">
                <a:solidFill>
                  <a:schemeClr val="bg1"/>
                </a:solidFill>
              </a:rPr>
              <a:t>kieresoe</a:t>
            </a:r>
            <a:r>
              <a:rPr lang="nl-NL" sz="1100" dirty="0">
                <a:solidFill>
                  <a:schemeClr val="bg1"/>
                </a:solidFill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3042023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ealteQ en het beleid rondom het Corona-virus (COVID-19) - SealteQ">
            <a:extLst>
              <a:ext uri="{FF2B5EF4-FFF2-40B4-BE49-F238E27FC236}">
                <a16:creationId xmlns:a16="http://schemas.microsoft.com/office/drawing/2014/main" id="{3CECE5BF-7971-45C3-B82E-5AB5639C96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alphaModFix amt="5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28"/>
                    </a14:imgEffect>
                    <a14:imgEffect>
                      <a14:saturation sa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" t="-78" r="2759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Afbeelding met hek, gebouw, buiten, groen&#10;&#10;Automatisch gegenereerde beschrijving">
            <a:extLst>
              <a:ext uri="{FF2B5EF4-FFF2-40B4-BE49-F238E27FC236}">
                <a16:creationId xmlns:a16="http://schemas.microsoft.com/office/drawing/2014/main" id="{556906CE-E4F1-47DF-B209-A57A3FAD97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563" y="422208"/>
            <a:ext cx="8082261" cy="606211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445A733E-3D04-4DAE-8C3E-490D75B94F3E}"/>
              </a:ext>
            </a:extLst>
          </p:cNvPr>
          <p:cNvSpPr txBox="1"/>
          <p:nvPr/>
        </p:nvSpPr>
        <p:spPr>
          <a:xfrm>
            <a:off x="2009775" y="6174182"/>
            <a:ext cx="11239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/>
              <a:t>©</a:t>
            </a:r>
            <a:r>
              <a:rPr lang="nl-NL" sz="1100" dirty="0" err="1">
                <a:solidFill>
                  <a:schemeClr val="bg1"/>
                </a:solidFill>
              </a:rPr>
              <a:t>kieresoe</a:t>
            </a:r>
            <a:r>
              <a:rPr lang="nl-NL" sz="1100" dirty="0">
                <a:solidFill>
                  <a:schemeClr val="bg1"/>
                </a:solidFill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7260704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ealteQ en het beleid rondom het Corona-virus (COVID-19) - SealteQ">
            <a:extLst>
              <a:ext uri="{FF2B5EF4-FFF2-40B4-BE49-F238E27FC236}">
                <a16:creationId xmlns:a16="http://schemas.microsoft.com/office/drawing/2014/main" id="{3CECE5BF-7971-45C3-B82E-5AB5639C96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alphaModFix amt="5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28"/>
                    </a14:imgEffect>
                    <a14:imgEffect>
                      <a14:saturation sa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" t="-78" r="2759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Afbeelding met buiten, persoon, fiets, man&#10;&#10;Automatisch gegenereerde beschrijving">
            <a:extLst>
              <a:ext uri="{FF2B5EF4-FFF2-40B4-BE49-F238E27FC236}">
                <a16:creationId xmlns:a16="http://schemas.microsoft.com/office/drawing/2014/main" id="{2A1EDEF5-B425-439E-A21D-A08B8525F0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945" y="240150"/>
            <a:ext cx="4802169" cy="6402892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38FF7F90-08EF-4313-B385-45F63A2BE376}"/>
              </a:ext>
            </a:extLst>
          </p:cNvPr>
          <p:cNvSpPr txBox="1"/>
          <p:nvPr/>
        </p:nvSpPr>
        <p:spPr>
          <a:xfrm>
            <a:off x="3562350" y="6155132"/>
            <a:ext cx="11239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>
                <a:solidFill>
                  <a:schemeClr val="bg1"/>
                </a:solidFill>
              </a:rPr>
              <a:t>©</a:t>
            </a:r>
            <a:r>
              <a:rPr lang="nl-NL" sz="1100" dirty="0" err="1">
                <a:solidFill>
                  <a:schemeClr val="bg1"/>
                </a:solidFill>
              </a:rPr>
              <a:t>kieresoe</a:t>
            </a:r>
            <a:r>
              <a:rPr lang="nl-NL" sz="1100" dirty="0">
                <a:solidFill>
                  <a:schemeClr val="bg1"/>
                </a:solidFill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4528630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ealteQ en het beleid rondom het Corona-virus (COVID-19) - SealteQ">
            <a:extLst>
              <a:ext uri="{FF2B5EF4-FFF2-40B4-BE49-F238E27FC236}">
                <a16:creationId xmlns:a16="http://schemas.microsoft.com/office/drawing/2014/main" id="{3CECE5BF-7971-45C3-B82E-5AB5639C96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alphaModFix amt="5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28"/>
                    </a14:imgEffect>
                    <a14:imgEffect>
                      <a14:saturation sa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" t="-78" r="2759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Afbeelding met binnen, vliegtuig, gebouw, tafel&#10;&#10;Automatisch gegenereerde beschrijving">
            <a:extLst>
              <a:ext uri="{FF2B5EF4-FFF2-40B4-BE49-F238E27FC236}">
                <a16:creationId xmlns:a16="http://schemas.microsoft.com/office/drawing/2014/main" id="{B4E52E8F-4C53-44E9-8EDD-C0BE6A5207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116" y="301001"/>
            <a:ext cx="8340072" cy="625599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B56EA582-9434-43F0-8BF7-8601B9DEA70A}"/>
              </a:ext>
            </a:extLst>
          </p:cNvPr>
          <p:cNvSpPr txBox="1"/>
          <p:nvPr/>
        </p:nvSpPr>
        <p:spPr>
          <a:xfrm>
            <a:off x="1914525" y="6174182"/>
            <a:ext cx="11239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/>
              <a:t>©</a:t>
            </a:r>
            <a:r>
              <a:rPr lang="nl-NL" sz="1100" dirty="0" err="1"/>
              <a:t>kieresoe</a:t>
            </a:r>
            <a:r>
              <a:rPr lang="nl-NL" sz="1100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2605608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ealteQ en het beleid rondom het Corona-virus (COVID-19) - SealteQ">
            <a:extLst>
              <a:ext uri="{FF2B5EF4-FFF2-40B4-BE49-F238E27FC236}">
                <a16:creationId xmlns:a16="http://schemas.microsoft.com/office/drawing/2014/main" id="{9A0AEF39-DA2D-4DB4-9FE7-E5A71C4DAD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alphaModFix amt="5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28"/>
                    </a14:imgEffect>
                    <a14:imgEffect>
                      <a14:saturation sa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" t="-78" r="2759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AC16A22-CBDE-40C6-8DA2-990080C8F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4948" y="382905"/>
            <a:ext cx="6208776" cy="1093861"/>
          </a:xfrm>
        </p:spPr>
        <p:txBody>
          <a:bodyPr>
            <a:normAutofit/>
          </a:bodyPr>
          <a:lstStyle/>
          <a:p>
            <a:r>
              <a:rPr lang="nl-NL" b="1" dirty="0" err="1"/>
              <a:t>CoronaGedoe</a:t>
            </a:r>
            <a:endParaRPr lang="nl-NL" b="1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388C3F-9ACC-484D-8E2A-918620ED0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472" y="1859671"/>
            <a:ext cx="10541127" cy="3979154"/>
          </a:xfrm>
        </p:spPr>
        <p:txBody>
          <a:bodyPr>
            <a:noAutofit/>
          </a:bodyPr>
          <a:lstStyle/>
          <a:p>
            <a:r>
              <a:rPr lang="nl-NL" dirty="0"/>
              <a:t>Hierna volgt een serie afbeeldingen waardoor het bespreekbaar maken van ‘Corona-periode’ gemakkelijker wordt</a:t>
            </a:r>
          </a:p>
          <a:p>
            <a:r>
              <a:rPr lang="nl-NL" dirty="0"/>
              <a:t>De afbeeldingen kunnen vragen en emoties oproepen het is goed om ervaringen met elkaar te delen in een veilige setting. Werkwijzen zijn terug te vinden in de handleiding.</a:t>
            </a:r>
          </a:p>
          <a:p>
            <a:r>
              <a:rPr lang="nl-NL" dirty="0"/>
              <a:t>Een afbeelding heftig zijn voor leerlingen. Soms kan het daarom beter zijn om die afbeelding niet te laten zien</a:t>
            </a:r>
          </a:p>
          <a:p>
            <a:r>
              <a:rPr lang="nl-NL" dirty="0"/>
              <a:t>Met behulp van ‘</a:t>
            </a:r>
            <a:r>
              <a:rPr lang="nl-NL" dirty="0" err="1"/>
              <a:t>CoronaGedoe</a:t>
            </a:r>
            <a:r>
              <a:rPr lang="nl-NL" dirty="0"/>
              <a:t>’ het werkvormenpakket, kaarten met vragen en stellingen en de handleiding is het mogelijk om op een speelse laagdrempelige manier het gesprek aan te gaan en ervaringen uit te wisselen</a:t>
            </a:r>
          </a:p>
        </p:txBody>
      </p:sp>
    </p:spTree>
    <p:extLst>
      <p:ext uri="{BB962C8B-B14F-4D97-AF65-F5344CB8AC3E}">
        <p14:creationId xmlns:p14="http://schemas.microsoft.com/office/powerpoint/2010/main" val="37952294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ealteQ en het beleid rondom het Corona-virus (COVID-19) - SealteQ">
            <a:extLst>
              <a:ext uri="{FF2B5EF4-FFF2-40B4-BE49-F238E27FC236}">
                <a16:creationId xmlns:a16="http://schemas.microsoft.com/office/drawing/2014/main" id="{3CECE5BF-7971-45C3-B82E-5AB5639C96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alphaModFix amt="5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28"/>
                    </a14:imgEffect>
                    <a14:imgEffect>
                      <a14:saturation sa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" t="-78" r="2759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Afbeelding met binnen, persoon, zitten, tafel&#10;&#10;Automatisch gegenereerde beschrijving">
            <a:extLst>
              <a:ext uri="{FF2B5EF4-FFF2-40B4-BE49-F238E27FC236}">
                <a16:creationId xmlns:a16="http://schemas.microsoft.com/office/drawing/2014/main" id="{593A8981-0AD3-4510-B390-11F819FEA7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838" y="279699"/>
            <a:ext cx="4998046" cy="6298602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4DBBE76-8ABF-4392-8411-C195172AC11C}"/>
              </a:ext>
            </a:extLst>
          </p:cNvPr>
          <p:cNvSpPr txBox="1"/>
          <p:nvPr/>
        </p:nvSpPr>
        <p:spPr>
          <a:xfrm>
            <a:off x="10055219" y="6221807"/>
            <a:ext cx="11239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/>
              <a:t>©</a:t>
            </a:r>
            <a:r>
              <a:rPr lang="nl-NL" sz="1100" dirty="0" err="1"/>
              <a:t>kieresoe</a:t>
            </a:r>
            <a:r>
              <a:rPr lang="nl-NL" sz="1100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20609712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ealteQ en het beleid rondom het Corona-virus (COVID-19) - SealteQ">
            <a:extLst>
              <a:ext uri="{FF2B5EF4-FFF2-40B4-BE49-F238E27FC236}">
                <a16:creationId xmlns:a16="http://schemas.microsoft.com/office/drawing/2014/main" id="{3CECE5BF-7971-45C3-B82E-5AB5639C96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alphaModFix amt="5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28"/>
                    </a14:imgEffect>
                    <a14:imgEffect>
                      <a14:saturation sa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" t="-78" r="2759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Afbeelding met gebouw, zitten, rood, tafel&#10;&#10;Automatisch gegenereerde beschrijving">
            <a:extLst>
              <a:ext uri="{FF2B5EF4-FFF2-40B4-BE49-F238E27FC236}">
                <a16:creationId xmlns:a16="http://schemas.microsoft.com/office/drawing/2014/main" id="{38CC5DEA-C9E8-4B60-8CCD-459EB5AEEF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375" y="502918"/>
            <a:ext cx="4621082" cy="6161443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A36B0A88-ECA4-4E15-9DE4-02454A0BEDDA}"/>
              </a:ext>
            </a:extLst>
          </p:cNvPr>
          <p:cNvSpPr txBox="1"/>
          <p:nvPr/>
        </p:nvSpPr>
        <p:spPr>
          <a:xfrm>
            <a:off x="1476375" y="6314445"/>
            <a:ext cx="11239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>
                <a:solidFill>
                  <a:schemeClr val="bg1"/>
                </a:solidFill>
              </a:rPr>
              <a:t>©</a:t>
            </a:r>
            <a:r>
              <a:rPr lang="nl-NL" sz="1100" dirty="0" err="1">
                <a:solidFill>
                  <a:schemeClr val="bg1"/>
                </a:solidFill>
              </a:rPr>
              <a:t>kieresoe</a:t>
            </a:r>
            <a:r>
              <a:rPr lang="nl-NL" sz="1100" dirty="0">
                <a:solidFill>
                  <a:schemeClr val="bg1"/>
                </a:solidFill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4393626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ealteQ en het beleid rondom het Corona-virus (COVID-19) - SealteQ">
            <a:extLst>
              <a:ext uri="{FF2B5EF4-FFF2-40B4-BE49-F238E27FC236}">
                <a16:creationId xmlns:a16="http://schemas.microsoft.com/office/drawing/2014/main" id="{3CECE5BF-7971-45C3-B82E-5AB5639C96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alphaModFix amt="5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28"/>
                    </a14:imgEffect>
                    <a14:imgEffect>
                      <a14:saturation sa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" t="-78" r="2759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Afbeelding met scherm, elektronica, monitor, computer&#10;&#10;Automatisch gegenereerde beschrijving">
            <a:extLst>
              <a:ext uri="{FF2B5EF4-FFF2-40B4-BE49-F238E27FC236}">
                <a16:creationId xmlns:a16="http://schemas.microsoft.com/office/drawing/2014/main" id="{C03F0524-3D3A-4D82-B7D1-1EB1BA284B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82" y="198873"/>
            <a:ext cx="10487207" cy="6460253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466B6750-DD87-4718-A761-A1E3B7594621}"/>
              </a:ext>
            </a:extLst>
          </p:cNvPr>
          <p:cNvSpPr txBox="1"/>
          <p:nvPr/>
        </p:nvSpPr>
        <p:spPr>
          <a:xfrm>
            <a:off x="1236009" y="6238728"/>
            <a:ext cx="11239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>
                <a:solidFill>
                  <a:schemeClr val="bg1"/>
                </a:solidFill>
              </a:rPr>
              <a:t>©</a:t>
            </a:r>
            <a:r>
              <a:rPr lang="nl-NL" sz="1100" dirty="0" err="1">
                <a:solidFill>
                  <a:schemeClr val="bg1"/>
                </a:solidFill>
              </a:rPr>
              <a:t>kieresoe</a:t>
            </a:r>
            <a:r>
              <a:rPr lang="nl-NL" sz="1100" dirty="0">
                <a:solidFill>
                  <a:schemeClr val="bg1"/>
                </a:solidFill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38172894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ealteQ en het beleid rondom het Corona-virus (COVID-19) - SealteQ">
            <a:extLst>
              <a:ext uri="{FF2B5EF4-FFF2-40B4-BE49-F238E27FC236}">
                <a16:creationId xmlns:a16="http://schemas.microsoft.com/office/drawing/2014/main" id="{3CECE5BF-7971-45C3-B82E-5AB5639C96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alphaModFix amt="5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28"/>
                    </a14:imgEffect>
                    <a14:imgEffect>
                      <a14:saturation sa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" t="-78" r="2759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Afbeelding met binnen, tafel, klein, zitten&#10;&#10;Automatisch gegenereerde beschrijving">
            <a:extLst>
              <a:ext uri="{FF2B5EF4-FFF2-40B4-BE49-F238E27FC236}">
                <a16:creationId xmlns:a16="http://schemas.microsoft.com/office/drawing/2014/main" id="{27992411-54EB-4F99-8B91-FA596BAE86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463" y="191620"/>
            <a:ext cx="8633012" cy="6474759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67549C8-A3CE-4445-85AD-DA284E5467CA}"/>
              </a:ext>
            </a:extLst>
          </p:cNvPr>
          <p:cNvSpPr txBox="1"/>
          <p:nvPr/>
        </p:nvSpPr>
        <p:spPr>
          <a:xfrm>
            <a:off x="1914525" y="6174182"/>
            <a:ext cx="11239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/>
              <a:t>©</a:t>
            </a:r>
            <a:r>
              <a:rPr lang="nl-NL" sz="1100" dirty="0" err="1"/>
              <a:t>kieresoe</a:t>
            </a:r>
            <a:r>
              <a:rPr lang="nl-NL" sz="1100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41338533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ealteQ en het beleid rondom het Corona-virus (COVID-19) - SealteQ">
            <a:extLst>
              <a:ext uri="{FF2B5EF4-FFF2-40B4-BE49-F238E27FC236}">
                <a16:creationId xmlns:a16="http://schemas.microsoft.com/office/drawing/2014/main" id="{3CECE5BF-7971-45C3-B82E-5AB5639C96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alphaModFix amt="5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28"/>
                    </a14:imgEffect>
                    <a14:imgEffect>
                      <a14:saturation sa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" t="-78" r="2759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 descr="Afbeelding met object, tafel, klein, zitten&#10;&#10;Automatisch gegenereerde beschrijving">
            <a:extLst>
              <a:ext uri="{FF2B5EF4-FFF2-40B4-BE49-F238E27FC236}">
                <a16:creationId xmlns:a16="http://schemas.microsoft.com/office/drawing/2014/main" id="{2DD26C0B-8660-4D48-9EA9-F1B39B91EB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272" y="474561"/>
            <a:ext cx="4575455" cy="6102513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7A0B0E77-7073-48C8-A1CD-884524CDF959}"/>
              </a:ext>
            </a:extLst>
          </p:cNvPr>
          <p:cNvSpPr txBox="1"/>
          <p:nvPr/>
        </p:nvSpPr>
        <p:spPr>
          <a:xfrm>
            <a:off x="3808272" y="6121829"/>
            <a:ext cx="11239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>
                <a:solidFill>
                  <a:schemeClr val="bg1"/>
                </a:solidFill>
              </a:rPr>
              <a:t>©</a:t>
            </a:r>
            <a:r>
              <a:rPr lang="nl-NL" sz="1100" dirty="0" err="1">
                <a:solidFill>
                  <a:schemeClr val="bg1"/>
                </a:solidFill>
              </a:rPr>
              <a:t>kieresoe</a:t>
            </a:r>
            <a:r>
              <a:rPr lang="nl-NL" sz="1100" dirty="0">
                <a:solidFill>
                  <a:schemeClr val="bg1"/>
                </a:solidFill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27560237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ealteQ en het beleid rondom het Corona-virus (COVID-19) - SealteQ">
            <a:extLst>
              <a:ext uri="{FF2B5EF4-FFF2-40B4-BE49-F238E27FC236}">
                <a16:creationId xmlns:a16="http://schemas.microsoft.com/office/drawing/2014/main" id="{3CECE5BF-7971-45C3-B82E-5AB5639C96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alphaModFix amt="5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28"/>
                    </a14:imgEffect>
                    <a14:imgEffect>
                      <a14:saturation sa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" t="-78" r="2759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Afbeelding met persoon, binnen, vrouw, kijken&#10;&#10;Automatisch gegenereerde beschrijving">
            <a:extLst>
              <a:ext uri="{FF2B5EF4-FFF2-40B4-BE49-F238E27FC236}">
                <a16:creationId xmlns:a16="http://schemas.microsoft.com/office/drawing/2014/main" id="{1894B44A-2C8E-41DB-A5AF-FDE8750B7A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366712"/>
            <a:ext cx="11677650" cy="6124575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B4D77F03-62B3-48FF-B4B6-F2F17C7DED23}"/>
              </a:ext>
            </a:extLst>
          </p:cNvPr>
          <p:cNvSpPr txBox="1"/>
          <p:nvPr/>
        </p:nvSpPr>
        <p:spPr>
          <a:xfrm>
            <a:off x="9972675" y="5906255"/>
            <a:ext cx="11239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/>
              <a:t>©</a:t>
            </a:r>
            <a:r>
              <a:rPr lang="nl-NL" sz="1100" dirty="0" err="1"/>
              <a:t>kieresoe</a:t>
            </a:r>
            <a:r>
              <a:rPr lang="nl-NL" sz="1100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15121404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ealteQ en het beleid rondom het Corona-virus (COVID-19) - SealteQ">
            <a:extLst>
              <a:ext uri="{FF2B5EF4-FFF2-40B4-BE49-F238E27FC236}">
                <a16:creationId xmlns:a16="http://schemas.microsoft.com/office/drawing/2014/main" id="{3CECE5BF-7971-45C3-B82E-5AB5639C96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alphaModFix amt="5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28"/>
                    </a14:imgEffect>
                    <a14:imgEffect>
                      <a14:saturation sa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" t="-78" r="2759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Afbeelding met persoon, man, binnen, vasthouden&#10;&#10;Automatisch gegenereerde beschrijving">
            <a:extLst>
              <a:ext uri="{FF2B5EF4-FFF2-40B4-BE49-F238E27FC236}">
                <a16:creationId xmlns:a16="http://schemas.microsoft.com/office/drawing/2014/main" id="{ACE50003-35AF-46C2-B14A-7693998405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26" y="245983"/>
            <a:ext cx="8821693" cy="6366033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BCBDC849-4DE2-4EAB-8F5E-751A7FC44A7B}"/>
              </a:ext>
            </a:extLst>
          </p:cNvPr>
          <p:cNvSpPr txBox="1"/>
          <p:nvPr/>
        </p:nvSpPr>
        <p:spPr>
          <a:xfrm>
            <a:off x="1914525" y="6174182"/>
            <a:ext cx="11239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>
                <a:solidFill>
                  <a:schemeClr val="bg1"/>
                </a:solidFill>
              </a:rPr>
              <a:t>©</a:t>
            </a:r>
            <a:r>
              <a:rPr lang="nl-NL" sz="1100" dirty="0" err="1">
                <a:solidFill>
                  <a:schemeClr val="bg1"/>
                </a:solidFill>
              </a:rPr>
              <a:t>kieresoe</a:t>
            </a:r>
            <a:r>
              <a:rPr lang="nl-NL" sz="1100" dirty="0">
                <a:solidFill>
                  <a:schemeClr val="bg1"/>
                </a:solidFill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39638088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ealteQ en het beleid rondom het Corona-virus (COVID-19) - SealteQ">
            <a:extLst>
              <a:ext uri="{FF2B5EF4-FFF2-40B4-BE49-F238E27FC236}">
                <a16:creationId xmlns:a16="http://schemas.microsoft.com/office/drawing/2014/main" id="{3CECE5BF-7971-45C3-B82E-5AB5639C96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alphaModFix amt="5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28"/>
                    </a14:imgEffect>
                    <a14:imgEffect>
                      <a14:saturation sa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" t="-78" r="2759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Afbeelding met buiten, gebouw, teken, straat&#10;&#10;Automatisch gegenereerde beschrijving">
            <a:extLst>
              <a:ext uri="{FF2B5EF4-FFF2-40B4-BE49-F238E27FC236}">
                <a16:creationId xmlns:a16="http://schemas.microsoft.com/office/drawing/2014/main" id="{2B86D7FC-B2AF-4648-9684-DAE995DF38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278" y="279699"/>
            <a:ext cx="4723952" cy="6298602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B5BDA11-D5CC-40E4-9B67-865054819415}"/>
              </a:ext>
            </a:extLst>
          </p:cNvPr>
          <p:cNvSpPr txBox="1"/>
          <p:nvPr/>
        </p:nvSpPr>
        <p:spPr>
          <a:xfrm>
            <a:off x="6019800" y="6164657"/>
            <a:ext cx="11239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/>
              <a:t>©</a:t>
            </a:r>
            <a:r>
              <a:rPr lang="nl-NL" sz="1100" dirty="0" err="1"/>
              <a:t>kieresoe</a:t>
            </a:r>
            <a:r>
              <a:rPr lang="nl-NL" sz="1100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30196673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ealteQ en het beleid rondom het Corona-virus (COVID-19) - SealteQ">
            <a:extLst>
              <a:ext uri="{FF2B5EF4-FFF2-40B4-BE49-F238E27FC236}">
                <a16:creationId xmlns:a16="http://schemas.microsoft.com/office/drawing/2014/main" id="{3CECE5BF-7971-45C3-B82E-5AB5639C96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alphaModFix amt="5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28"/>
                    </a14:imgEffect>
                    <a14:imgEffect>
                      <a14:saturation sa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" t="-78" r="2759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 descr="Afbeelding met binnen, persoon, vrouw, vasthouden&#10;&#10;Automatisch gegenereerde beschrijving">
            <a:extLst>
              <a:ext uri="{FF2B5EF4-FFF2-40B4-BE49-F238E27FC236}">
                <a16:creationId xmlns:a16="http://schemas.microsoft.com/office/drawing/2014/main" id="{7858A6AC-6852-401C-B145-F85F65C382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468" y="408790"/>
            <a:ext cx="7837478" cy="5878109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3F87B7E-FC7F-4CF3-8180-DC466F0179DE}"/>
              </a:ext>
            </a:extLst>
          </p:cNvPr>
          <p:cNvSpPr txBox="1"/>
          <p:nvPr/>
        </p:nvSpPr>
        <p:spPr>
          <a:xfrm>
            <a:off x="8629650" y="5974157"/>
            <a:ext cx="11239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/>
              <a:t>©</a:t>
            </a:r>
            <a:r>
              <a:rPr lang="nl-NL" sz="1100" dirty="0" err="1"/>
              <a:t>kieresoe</a:t>
            </a:r>
            <a:r>
              <a:rPr lang="nl-NL" sz="1100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35203882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ealteQ en het beleid rondom het Corona-virus (COVID-19) - SealteQ">
            <a:extLst>
              <a:ext uri="{FF2B5EF4-FFF2-40B4-BE49-F238E27FC236}">
                <a16:creationId xmlns:a16="http://schemas.microsoft.com/office/drawing/2014/main" id="{3CECE5BF-7971-45C3-B82E-5AB5639C96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alphaModFix amt="5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28"/>
                    </a14:imgEffect>
                    <a14:imgEffect>
                      <a14:saturation sa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" t="-78" r="2759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Afbeelding met binnen, tafel, speelgoed, kop&#10;&#10;Automatisch gegenereerde beschrijving">
            <a:extLst>
              <a:ext uri="{FF2B5EF4-FFF2-40B4-BE49-F238E27FC236}">
                <a16:creationId xmlns:a16="http://schemas.microsoft.com/office/drawing/2014/main" id="{2FC4F5CD-BE79-40EF-8996-4788811155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06" y="295835"/>
            <a:ext cx="4942356" cy="6266329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39978D8A-2B26-445C-83A9-89BB94C18623}"/>
              </a:ext>
            </a:extLst>
          </p:cNvPr>
          <p:cNvSpPr txBox="1"/>
          <p:nvPr/>
        </p:nvSpPr>
        <p:spPr>
          <a:xfrm>
            <a:off x="3381375" y="6155132"/>
            <a:ext cx="11239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/>
              <a:t>©</a:t>
            </a:r>
            <a:r>
              <a:rPr lang="nl-NL" sz="1100" dirty="0" err="1"/>
              <a:t>kieresoe</a:t>
            </a:r>
            <a:r>
              <a:rPr lang="nl-NL" sz="1100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1094201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ealteQ en het beleid rondom het Corona-virus (COVID-19) - SealteQ">
            <a:extLst>
              <a:ext uri="{FF2B5EF4-FFF2-40B4-BE49-F238E27FC236}">
                <a16:creationId xmlns:a16="http://schemas.microsoft.com/office/drawing/2014/main" id="{63835DA0-366A-42A4-820A-797CA8077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alphaModFix amt="5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28"/>
                    </a14:imgEffect>
                    <a14:imgEffect>
                      <a14:saturation sa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7895" t="-78" r="27598"/>
          <a:stretch/>
        </p:blipFill>
        <p:spPr bwMode="auto">
          <a:xfrm>
            <a:off x="-4766834" y="0"/>
            <a:ext cx="169588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 descr="Afbeelding met object, binnen, kop, zitten&#10;&#10;Automatisch gegenereerde beschrijving">
            <a:extLst>
              <a:ext uri="{FF2B5EF4-FFF2-40B4-BE49-F238E27FC236}">
                <a16:creationId xmlns:a16="http://schemas.microsoft.com/office/drawing/2014/main" id="{9D477212-24A8-40A5-B422-6D3996A08A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506" y="94129"/>
            <a:ext cx="8892988" cy="6669741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802468F5-752F-41E5-ACDE-8D5FF8C396A0}"/>
              </a:ext>
            </a:extLst>
          </p:cNvPr>
          <p:cNvSpPr txBox="1"/>
          <p:nvPr/>
        </p:nvSpPr>
        <p:spPr>
          <a:xfrm>
            <a:off x="1914525" y="6174182"/>
            <a:ext cx="11239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/>
              <a:t>©</a:t>
            </a:r>
            <a:r>
              <a:rPr lang="nl-NL" sz="1100" dirty="0" err="1"/>
              <a:t>kieresoe</a:t>
            </a:r>
            <a:r>
              <a:rPr lang="nl-NL" sz="1100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9261013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ealteQ en het beleid rondom het Corona-virus (COVID-19) - SealteQ">
            <a:extLst>
              <a:ext uri="{FF2B5EF4-FFF2-40B4-BE49-F238E27FC236}">
                <a16:creationId xmlns:a16="http://schemas.microsoft.com/office/drawing/2014/main" id="{3CECE5BF-7971-45C3-B82E-5AB5639C96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alphaModFix amt="5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28"/>
                    </a14:imgEffect>
                    <a14:imgEffect>
                      <a14:saturation sa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" t="-78" r="2759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Afbeelding met binnen, zitten, man, monitor&#10;&#10;Automatisch gegenereerde beschrijving">
            <a:extLst>
              <a:ext uri="{FF2B5EF4-FFF2-40B4-BE49-F238E27FC236}">
                <a16:creationId xmlns:a16="http://schemas.microsoft.com/office/drawing/2014/main" id="{784B0548-B7F0-4366-88FA-22B64EB52D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415" y="422208"/>
            <a:ext cx="8948785" cy="601358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16226B5-495E-495F-821D-88A4C9F0F7D8}"/>
              </a:ext>
            </a:extLst>
          </p:cNvPr>
          <p:cNvSpPr txBox="1"/>
          <p:nvPr/>
        </p:nvSpPr>
        <p:spPr>
          <a:xfrm>
            <a:off x="1914525" y="6174182"/>
            <a:ext cx="11239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>
                <a:solidFill>
                  <a:schemeClr val="bg1"/>
                </a:solidFill>
              </a:rPr>
              <a:t>©</a:t>
            </a:r>
            <a:r>
              <a:rPr lang="nl-NL" sz="1100" dirty="0" err="1">
                <a:solidFill>
                  <a:schemeClr val="bg1"/>
                </a:solidFill>
              </a:rPr>
              <a:t>kieresoe</a:t>
            </a:r>
            <a:r>
              <a:rPr lang="nl-NL" sz="1100" dirty="0">
                <a:solidFill>
                  <a:schemeClr val="bg1"/>
                </a:solidFill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36444344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ealteQ en het beleid rondom het Corona-virus (COVID-19) - SealteQ">
            <a:extLst>
              <a:ext uri="{FF2B5EF4-FFF2-40B4-BE49-F238E27FC236}">
                <a16:creationId xmlns:a16="http://schemas.microsoft.com/office/drawing/2014/main" id="{3CECE5BF-7971-45C3-B82E-5AB5639C96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alphaModFix amt="5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28"/>
                    </a14:imgEffect>
                    <a14:imgEffect>
                      <a14:saturation sa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" t="-78" r="2759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Afbeelding met binnen, object, fles, tafel&#10;&#10;Automatisch gegenereerde beschrijving">
            <a:extLst>
              <a:ext uri="{FF2B5EF4-FFF2-40B4-BE49-F238E27FC236}">
                <a16:creationId xmlns:a16="http://schemas.microsoft.com/office/drawing/2014/main" id="{CD79241E-5E39-4189-A9F3-CA5A2CB5CF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711" y="359934"/>
            <a:ext cx="8185536" cy="6138132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F5923183-DCB7-48E4-8A19-AB4EC77EC6D4}"/>
              </a:ext>
            </a:extLst>
          </p:cNvPr>
          <p:cNvSpPr txBox="1"/>
          <p:nvPr/>
        </p:nvSpPr>
        <p:spPr>
          <a:xfrm>
            <a:off x="8655984" y="6102464"/>
            <a:ext cx="11239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>
                <a:solidFill>
                  <a:schemeClr val="bg1"/>
                </a:solidFill>
              </a:rPr>
              <a:t>©</a:t>
            </a:r>
            <a:r>
              <a:rPr lang="nl-NL" sz="1100" dirty="0" err="1">
                <a:solidFill>
                  <a:schemeClr val="bg1"/>
                </a:solidFill>
              </a:rPr>
              <a:t>kieresoe</a:t>
            </a:r>
            <a:r>
              <a:rPr lang="nl-NL" sz="1100" dirty="0">
                <a:solidFill>
                  <a:schemeClr val="bg1"/>
                </a:solidFill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35433965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ealteQ en het beleid rondom het Corona-virus (COVID-19) - SealteQ">
            <a:extLst>
              <a:ext uri="{FF2B5EF4-FFF2-40B4-BE49-F238E27FC236}">
                <a16:creationId xmlns:a16="http://schemas.microsoft.com/office/drawing/2014/main" id="{3CECE5BF-7971-45C3-B82E-5AB5639C96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alphaModFix amt="5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28"/>
                    </a14:imgEffect>
                    <a14:imgEffect>
                      <a14:saturation sa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" t="-78" r="2759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Afbeelding met schermafbeelding&#10;&#10;Automatisch gegenereerde beschrijving">
            <a:extLst>
              <a:ext uri="{FF2B5EF4-FFF2-40B4-BE49-F238E27FC236}">
                <a16:creationId xmlns:a16="http://schemas.microsoft.com/office/drawing/2014/main" id="{30685FBB-BCC3-4161-8C80-ED3E93795D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220" y="253479"/>
            <a:ext cx="8502744" cy="6494983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12D1C70B-1820-4D25-BA9F-5E5F975E490A}"/>
              </a:ext>
            </a:extLst>
          </p:cNvPr>
          <p:cNvSpPr txBox="1"/>
          <p:nvPr/>
        </p:nvSpPr>
        <p:spPr>
          <a:xfrm>
            <a:off x="1914525" y="6174182"/>
            <a:ext cx="11239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/>
              <a:t>©</a:t>
            </a:r>
            <a:r>
              <a:rPr lang="nl-NL" sz="1100" dirty="0" err="1"/>
              <a:t>kieresoe</a:t>
            </a:r>
            <a:r>
              <a:rPr lang="nl-NL" sz="1100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38148557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ealteQ en het beleid rondom het Corona-virus (COVID-19) - SealteQ">
            <a:extLst>
              <a:ext uri="{FF2B5EF4-FFF2-40B4-BE49-F238E27FC236}">
                <a16:creationId xmlns:a16="http://schemas.microsoft.com/office/drawing/2014/main" id="{3CECE5BF-7971-45C3-B82E-5AB5639C96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alphaModFix amt="5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28"/>
                    </a14:imgEffect>
                    <a14:imgEffect>
                      <a14:saturation sa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" t="-78" r="2759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Afbeelding met houten, zitten, tafel, bord&#10;&#10;Automatisch gegenereerde beschrijving">
            <a:extLst>
              <a:ext uri="{FF2B5EF4-FFF2-40B4-BE49-F238E27FC236}">
                <a16:creationId xmlns:a16="http://schemas.microsoft.com/office/drawing/2014/main" id="{FB15C597-1051-4A58-91FE-24D7A8E82D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14925" y="-1574840"/>
            <a:ext cx="6362149" cy="981304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65482159-2DC5-42B1-956C-38B03BCD49E8}"/>
              </a:ext>
            </a:extLst>
          </p:cNvPr>
          <p:cNvSpPr txBox="1"/>
          <p:nvPr/>
        </p:nvSpPr>
        <p:spPr>
          <a:xfrm>
            <a:off x="1338879" y="6251147"/>
            <a:ext cx="11239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>
                <a:solidFill>
                  <a:schemeClr val="bg1"/>
                </a:solidFill>
              </a:rPr>
              <a:t>©</a:t>
            </a:r>
            <a:r>
              <a:rPr lang="nl-NL" sz="1100" dirty="0" err="1">
                <a:solidFill>
                  <a:schemeClr val="bg1"/>
                </a:solidFill>
              </a:rPr>
              <a:t>kieresoe</a:t>
            </a:r>
            <a:r>
              <a:rPr lang="nl-NL" sz="1100" dirty="0">
                <a:solidFill>
                  <a:schemeClr val="bg1"/>
                </a:solidFill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16249591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SealteQ en het beleid rondom het Corona-virus (COVID-19) - SealteQ">
            <a:extLst>
              <a:ext uri="{FF2B5EF4-FFF2-40B4-BE49-F238E27FC236}">
                <a16:creationId xmlns:a16="http://schemas.microsoft.com/office/drawing/2014/main" id="{37B4AD8B-0977-4EC7-BFCA-414B73FFFE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alphaModFix amt="5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28"/>
                    </a14:imgEffect>
                    <a14:imgEffect>
                      <a14:saturation sa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" t="-78" r="2759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 descr="Afbeelding met tekst, binnen&#10;&#10;Automatisch gegenereerde beschrijving">
            <a:extLst>
              <a:ext uri="{FF2B5EF4-FFF2-40B4-BE49-F238E27FC236}">
                <a16:creationId xmlns:a16="http://schemas.microsoft.com/office/drawing/2014/main" id="{D9D9711C-06C2-418B-AB92-AC6F9A4A0F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258" y="365760"/>
            <a:ext cx="8168640" cy="612648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158C0995-E169-4132-B494-6B762BB971AF}"/>
              </a:ext>
            </a:extLst>
          </p:cNvPr>
          <p:cNvSpPr txBox="1"/>
          <p:nvPr/>
        </p:nvSpPr>
        <p:spPr>
          <a:xfrm>
            <a:off x="1914525" y="6174182"/>
            <a:ext cx="11239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/>
              <a:t>©</a:t>
            </a:r>
            <a:r>
              <a:rPr lang="nl-NL" sz="1100" dirty="0" err="1"/>
              <a:t>kieresoe</a:t>
            </a:r>
            <a:r>
              <a:rPr lang="nl-NL" sz="1100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34852053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SealteQ en het beleid rondom het Corona-virus (COVID-19) - SealteQ">
            <a:extLst>
              <a:ext uri="{FF2B5EF4-FFF2-40B4-BE49-F238E27FC236}">
                <a16:creationId xmlns:a16="http://schemas.microsoft.com/office/drawing/2014/main" id="{37B4AD8B-0977-4EC7-BFCA-414B73FFFE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alphaModFix amt="5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28"/>
                    </a14:imgEffect>
                    <a14:imgEffect>
                      <a14:saturation sa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" t="-78" r="2759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819B737F-C728-4B0A-BE74-3CF92FE63E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82" y="566724"/>
            <a:ext cx="8713694" cy="5724551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3AED8206-C999-46A7-953B-848093F8B228}"/>
              </a:ext>
            </a:extLst>
          </p:cNvPr>
          <p:cNvSpPr txBox="1"/>
          <p:nvPr/>
        </p:nvSpPr>
        <p:spPr>
          <a:xfrm>
            <a:off x="1783896" y="6291275"/>
            <a:ext cx="11239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/>
              <a:t>©</a:t>
            </a:r>
            <a:r>
              <a:rPr lang="nl-NL" sz="1100" dirty="0" err="1"/>
              <a:t>kieresoe</a:t>
            </a:r>
            <a:r>
              <a:rPr lang="nl-NL" sz="1100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16348252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SealteQ en het beleid rondom het Corona-virus (COVID-19) - SealteQ">
            <a:extLst>
              <a:ext uri="{FF2B5EF4-FFF2-40B4-BE49-F238E27FC236}">
                <a16:creationId xmlns:a16="http://schemas.microsoft.com/office/drawing/2014/main" id="{37B4AD8B-0977-4EC7-BFCA-414B73FFFE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alphaModFix amt="5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28"/>
                    </a14:imgEffect>
                    <a14:imgEffect>
                      <a14:saturation sa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" t="-78" r="2759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Afbeelding met tafel, binnen, eettafel, werktafel&#10;&#10;Automatisch gegenereerde beschrijving">
            <a:extLst>
              <a:ext uri="{FF2B5EF4-FFF2-40B4-BE49-F238E27FC236}">
                <a16:creationId xmlns:a16="http://schemas.microsoft.com/office/drawing/2014/main" id="{C329A2C1-45E0-49AE-9FB2-26DA8A6C7F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587" y="306785"/>
            <a:ext cx="7942729" cy="5957047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F543326E-C27D-4AA3-A55D-53DBDCE100E8}"/>
              </a:ext>
            </a:extLst>
          </p:cNvPr>
          <p:cNvSpPr txBox="1"/>
          <p:nvPr/>
        </p:nvSpPr>
        <p:spPr>
          <a:xfrm>
            <a:off x="1898709" y="6253602"/>
            <a:ext cx="11239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/>
              <a:t>©</a:t>
            </a:r>
            <a:r>
              <a:rPr lang="nl-NL" sz="1100" dirty="0" err="1"/>
              <a:t>kieresoe</a:t>
            </a:r>
            <a:r>
              <a:rPr lang="nl-NL" sz="1100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32145186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ealteQ en het beleid rondom het Corona-virus (COVID-19) - SealteQ">
            <a:extLst>
              <a:ext uri="{FF2B5EF4-FFF2-40B4-BE49-F238E27FC236}">
                <a16:creationId xmlns:a16="http://schemas.microsoft.com/office/drawing/2014/main" id="{3CECE5BF-7971-45C3-B82E-5AB5639C96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alphaModFix amt="5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28"/>
                    </a14:imgEffect>
                    <a14:imgEffect>
                      <a14:saturation sa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" t="-78" r="2759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12D1C70B-1820-4D25-BA9F-5E5F975E490A}"/>
              </a:ext>
            </a:extLst>
          </p:cNvPr>
          <p:cNvSpPr txBox="1"/>
          <p:nvPr/>
        </p:nvSpPr>
        <p:spPr>
          <a:xfrm>
            <a:off x="1914525" y="6174182"/>
            <a:ext cx="11239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/>
              <a:t>©</a:t>
            </a:r>
            <a:r>
              <a:rPr lang="nl-NL" sz="1100" dirty="0" err="1"/>
              <a:t>kieresoe</a:t>
            </a:r>
            <a:r>
              <a:rPr lang="nl-NL" sz="1100" dirty="0"/>
              <a:t> 2020</a:t>
            </a:r>
          </a:p>
        </p:txBody>
      </p:sp>
      <p:pic>
        <p:nvPicPr>
          <p:cNvPr id="3" name="Afbeelding 2" descr="Afbeelding met tekst, tafel, koffie, vloer&#10;&#10;Automatisch gegenereerde beschrijving">
            <a:extLst>
              <a:ext uri="{FF2B5EF4-FFF2-40B4-BE49-F238E27FC236}">
                <a16:creationId xmlns:a16="http://schemas.microsoft.com/office/drawing/2014/main" id="{97DB266E-0C9C-43CA-AB6B-3D6C7F6947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525" y="422208"/>
            <a:ext cx="7709647" cy="578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8373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ealteQ en het beleid rondom het Corona-virus (COVID-19) - SealteQ">
            <a:extLst>
              <a:ext uri="{FF2B5EF4-FFF2-40B4-BE49-F238E27FC236}">
                <a16:creationId xmlns:a16="http://schemas.microsoft.com/office/drawing/2014/main" id="{3CECE5BF-7971-45C3-B82E-5AB5639C96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alphaModFix amt="5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28"/>
                    </a14:imgEffect>
                    <a14:imgEffect>
                      <a14:saturation sa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" t="-78" r="27598"/>
          <a:stretch/>
        </p:blipFill>
        <p:spPr bwMode="auto">
          <a:xfrm>
            <a:off x="-31513011" y="-1682488"/>
            <a:ext cx="42659983" cy="2399624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12D1C70B-1820-4D25-BA9F-5E5F975E490A}"/>
              </a:ext>
            </a:extLst>
          </p:cNvPr>
          <p:cNvSpPr txBox="1"/>
          <p:nvPr/>
        </p:nvSpPr>
        <p:spPr>
          <a:xfrm>
            <a:off x="2907575" y="6858000"/>
            <a:ext cx="11239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/>
              <a:t>©</a:t>
            </a:r>
            <a:r>
              <a:rPr lang="nl-NL" sz="1100" dirty="0" err="1"/>
              <a:t>kieresoe</a:t>
            </a:r>
            <a:r>
              <a:rPr lang="nl-NL" sz="1100" dirty="0"/>
              <a:t> 2020</a:t>
            </a:r>
          </a:p>
        </p:txBody>
      </p:sp>
      <p:pic>
        <p:nvPicPr>
          <p:cNvPr id="3" name="Afbeelding 2" descr="Afbeelding met boom, plant&#10;&#10;Automatisch gegenereerde beschrijving">
            <a:extLst>
              <a:ext uri="{FF2B5EF4-FFF2-40B4-BE49-F238E27FC236}">
                <a16:creationId xmlns:a16="http://schemas.microsoft.com/office/drawing/2014/main" id="{6CC26273-917F-487A-A421-0B98A5196C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575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4897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ealteQ en het beleid rondom het Corona-virus (COVID-19) - SealteQ">
            <a:extLst>
              <a:ext uri="{FF2B5EF4-FFF2-40B4-BE49-F238E27FC236}">
                <a16:creationId xmlns:a16="http://schemas.microsoft.com/office/drawing/2014/main" id="{3CECE5BF-7971-45C3-B82E-5AB5639C96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alphaModFix amt="5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28"/>
                    </a14:imgEffect>
                    <a14:imgEffect>
                      <a14:saturation sa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" t="-78" r="27598"/>
          <a:stretch/>
        </p:blipFill>
        <p:spPr bwMode="auto">
          <a:xfrm>
            <a:off x="-31513011" y="-1682488"/>
            <a:ext cx="42659983" cy="2399624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12D1C70B-1820-4D25-BA9F-5E5F975E490A}"/>
              </a:ext>
            </a:extLst>
          </p:cNvPr>
          <p:cNvSpPr txBox="1"/>
          <p:nvPr/>
        </p:nvSpPr>
        <p:spPr>
          <a:xfrm>
            <a:off x="2675563" y="6489000"/>
            <a:ext cx="11239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/>
              <a:t>©</a:t>
            </a:r>
            <a:r>
              <a:rPr lang="nl-NL" sz="1100" dirty="0" err="1"/>
              <a:t>kieresoe</a:t>
            </a:r>
            <a:r>
              <a:rPr lang="nl-NL" sz="1100" dirty="0"/>
              <a:t> 2020</a:t>
            </a:r>
          </a:p>
        </p:txBody>
      </p:sp>
      <p:pic>
        <p:nvPicPr>
          <p:cNvPr id="6" name="Afbeelding 5" descr="Afbeelding met grond, buiten, gras&#10;&#10;Automatisch gegenereerde beschrijving">
            <a:extLst>
              <a:ext uri="{FF2B5EF4-FFF2-40B4-BE49-F238E27FC236}">
                <a16:creationId xmlns:a16="http://schemas.microsoft.com/office/drawing/2014/main" id="{BFCB8174-DD15-46FA-8F47-8B65247414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352" y="369000"/>
            <a:ext cx="8160000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468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ealteQ en het beleid rondom het Corona-virus (COVID-19) - SealteQ">
            <a:extLst>
              <a:ext uri="{FF2B5EF4-FFF2-40B4-BE49-F238E27FC236}">
                <a16:creationId xmlns:a16="http://schemas.microsoft.com/office/drawing/2014/main" id="{3CECE5BF-7971-45C3-B82E-5AB5639C96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alphaModFix amt="5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28"/>
                    </a14:imgEffect>
                    <a14:imgEffect>
                      <a14:saturation sa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" t="-78" r="2759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5EF1141-B4A7-481C-9A16-3AB455F640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3" t="44696" r="44635" b="44645"/>
          <a:stretch/>
        </p:blipFill>
        <p:spPr>
          <a:xfrm>
            <a:off x="2340305" y="437786"/>
            <a:ext cx="8288251" cy="6184634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77D18327-8E5A-4345-8E7A-377EF54F2503}"/>
              </a:ext>
            </a:extLst>
          </p:cNvPr>
          <p:cNvSpPr txBox="1"/>
          <p:nvPr/>
        </p:nvSpPr>
        <p:spPr>
          <a:xfrm>
            <a:off x="9185872" y="6199533"/>
            <a:ext cx="11239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>
                <a:solidFill>
                  <a:schemeClr val="bg1"/>
                </a:solidFill>
              </a:rPr>
              <a:t>©</a:t>
            </a:r>
            <a:r>
              <a:rPr lang="nl-NL" sz="1100" dirty="0" err="1">
                <a:solidFill>
                  <a:schemeClr val="bg1"/>
                </a:solidFill>
              </a:rPr>
              <a:t>kieresoe</a:t>
            </a:r>
            <a:r>
              <a:rPr lang="nl-NL" sz="1100" dirty="0">
                <a:solidFill>
                  <a:schemeClr val="bg1"/>
                </a:solidFill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4630069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SealteQ en het beleid rondom het Corona-virus (COVID-19) - SealteQ">
            <a:extLst>
              <a:ext uri="{FF2B5EF4-FFF2-40B4-BE49-F238E27FC236}">
                <a16:creationId xmlns:a16="http://schemas.microsoft.com/office/drawing/2014/main" id="{37B4AD8B-0977-4EC7-BFCA-414B73FFFE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alphaModFix amt="5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28"/>
                    </a14:imgEffect>
                    <a14:imgEffect>
                      <a14:saturation sa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" t="-78" r="2759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E90472B6-372D-46A0-9249-DEF0A6DDE487}"/>
              </a:ext>
            </a:extLst>
          </p:cNvPr>
          <p:cNvSpPr txBox="1"/>
          <p:nvPr/>
        </p:nvSpPr>
        <p:spPr>
          <a:xfrm>
            <a:off x="4216208" y="4135070"/>
            <a:ext cx="11239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/>
              <a:t>©</a:t>
            </a:r>
            <a:r>
              <a:rPr lang="nl-NL" sz="1100" dirty="0" err="1"/>
              <a:t>kieresoe</a:t>
            </a:r>
            <a:r>
              <a:rPr lang="nl-NL" sz="1100" dirty="0"/>
              <a:t> 2021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21EE48E-ABBF-4F4B-BFBD-9D2FFD59BE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39" y="525080"/>
            <a:ext cx="5677419" cy="3600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622B232E-F670-42EE-A573-FBDBD3BBEB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365" y="2732920"/>
            <a:ext cx="5633453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6047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ealteQ en het beleid rondom het Corona-virus (COVID-19) - SealteQ">
            <a:extLst>
              <a:ext uri="{FF2B5EF4-FFF2-40B4-BE49-F238E27FC236}">
                <a16:creationId xmlns:a16="http://schemas.microsoft.com/office/drawing/2014/main" id="{3CECE5BF-7971-45C3-B82E-5AB5639C96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alphaModFix amt="5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28"/>
                    </a14:imgEffect>
                    <a14:imgEffect>
                      <a14:saturation sa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" t="-78" r="2759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12D1C70B-1820-4D25-BA9F-5E5F975E490A}"/>
              </a:ext>
            </a:extLst>
          </p:cNvPr>
          <p:cNvSpPr txBox="1"/>
          <p:nvPr/>
        </p:nvSpPr>
        <p:spPr>
          <a:xfrm>
            <a:off x="1861517" y="5467090"/>
            <a:ext cx="11239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/>
              <a:t>©</a:t>
            </a:r>
            <a:r>
              <a:rPr lang="nl-NL" sz="1100" dirty="0" err="1"/>
              <a:t>kieresoe</a:t>
            </a:r>
            <a:r>
              <a:rPr lang="nl-NL" sz="1100" dirty="0"/>
              <a:t> 2020</a:t>
            </a:r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C2EF56D8-6046-48B3-B525-A2C080E51F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13" y="232096"/>
            <a:ext cx="3850277" cy="513370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0BBF7940-C133-42F9-9DC2-BF5AC05244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1674" y="-623520"/>
            <a:ext cx="5133702" cy="6844936"/>
          </a:xfrm>
          <a:prstGeom prst="rect">
            <a:avLst/>
          </a:prstGeom>
        </p:spPr>
      </p:pic>
      <p:pic>
        <p:nvPicPr>
          <p:cNvPr id="6" name="Afbeelding 5" descr="Afbeelding met tekst, krant&#10;&#10;Automatisch gegenereerde beschrijving">
            <a:extLst>
              <a:ext uri="{FF2B5EF4-FFF2-40B4-BE49-F238E27FC236}">
                <a16:creationId xmlns:a16="http://schemas.microsoft.com/office/drawing/2014/main" id="{22559F63-0F89-4CD7-9828-B0BCCA04F2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34" r="1" b="5940"/>
          <a:stretch/>
        </p:blipFill>
        <p:spPr>
          <a:xfrm>
            <a:off x="2707170" y="3163515"/>
            <a:ext cx="4908067" cy="346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7840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SealteQ en het beleid rondom het Corona-virus (COVID-19) - SealteQ">
            <a:extLst>
              <a:ext uri="{FF2B5EF4-FFF2-40B4-BE49-F238E27FC236}">
                <a16:creationId xmlns:a16="http://schemas.microsoft.com/office/drawing/2014/main" id="{37B4AD8B-0977-4EC7-BFCA-414B73FFFE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alphaModFix amt="5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28"/>
                    </a14:imgEffect>
                    <a14:imgEffect>
                      <a14:saturation sa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" t="-78" r="27598"/>
          <a:stretch/>
        </p:blipFill>
        <p:spPr bwMode="auto">
          <a:xfrm>
            <a:off x="212189" y="-18450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0FE4B1B0-6001-4168-A6FE-FED7F1ADDD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099" y="673396"/>
            <a:ext cx="7279492" cy="5511207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4387CD55-3B34-44A9-AC65-1C50859DABF1}"/>
              </a:ext>
            </a:extLst>
          </p:cNvPr>
          <p:cNvSpPr txBox="1"/>
          <p:nvPr/>
        </p:nvSpPr>
        <p:spPr>
          <a:xfrm>
            <a:off x="2092300" y="6167441"/>
            <a:ext cx="11239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/>
              <a:t>©</a:t>
            </a:r>
            <a:r>
              <a:rPr lang="nl-NL" sz="1100" dirty="0" err="1"/>
              <a:t>kieresoe</a:t>
            </a:r>
            <a:r>
              <a:rPr lang="nl-NL" sz="1100" dirty="0"/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15724068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ealteQ en het beleid rondom het Corona-virus (COVID-19) - SealteQ">
            <a:extLst>
              <a:ext uri="{FF2B5EF4-FFF2-40B4-BE49-F238E27FC236}">
                <a16:creationId xmlns:a16="http://schemas.microsoft.com/office/drawing/2014/main" id="{3CECE5BF-7971-45C3-B82E-5AB5639C96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alphaModFix amt="5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28"/>
                    </a14:imgEffect>
                    <a14:imgEffect>
                      <a14:saturation sa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" t="-78" r="2759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12D1C70B-1820-4D25-BA9F-5E5F975E490A}"/>
              </a:ext>
            </a:extLst>
          </p:cNvPr>
          <p:cNvSpPr txBox="1"/>
          <p:nvPr/>
        </p:nvSpPr>
        <p:spPr>
          <a:xfrm>
            <a:off x="1914525" y="6174182"/>
            <a:ext cx="11239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/>
              <a:t>©</a:t>
            </a:r>
            <a:r>
              <a:rPr lang="nl-NL" sz="1100" dirty="0" err="1"/>
              <a:t>kieresoe</a:t>
            </a:r>
            <a:r>
              <a:rPr lang="nl-NL" sz="1100" dirty="0"/>
              <a:t> 2020</a:t>
            </a:r>
          </a:p>
        </p:txBody>
      </p:sp>
      <p:pic>
        <p:nvPicPr>
          <p:cNvPr id="3" name="Afbeelding 2" descr="Afbeelding met gebouw, buiten, weg, scène&#10;&#10;Automatisch gegenereerde beschrijving">
            <a:extLst>
              <a:ext uri="{FF2B5EF4-FFF2-40B4-BE49-F238E27FC236}">
                <a16:creationId xmlns:a16="http://schemas.microsoft.com/office/drawing/2014/main" id="{49638020-3A34-4729-97A0-55BC808554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993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3476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SealteQ en het beleid rondom het Corona-virus (COVID-19) - SealteQ">
            <a:extLst>
              <a:ext uri="{FF2B5EF4-FFF2-40B4-BE49-F238E27FC236}">
                <a16:creationId xmlns:a16="http://schemas.microsoft.com/office/drawing/2014/main" id="{37B4AD8B-0977-4EC7-BFCA-414B73FFFE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alphaModFix amt="5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28"/>
                    </a14:imgEffect>
                    <a14:imgEffect>
                      <a14:saturation sa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" t="-78" r="2759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BB6D6C8B-E5F8-4CE0-994C-53C3A74582E5}"/>
              </a:ext>
            </a:extLst>
          </p:cNvPr>
          <p:cNvSpPr txBox="1"/>
          <p:nvPr/>
        </p:nvSpPr>
        <p:spPr>
          <a:xfrm>
            <a:off x="2071035" y="6411890"/>
            <a:ext cx="11239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/>
              <a:t>©</a:t>
            </a:r>
            <a:r>
              <a:rPr lang="nl-NL" sz="1100" dirty="0" err="1"/>
              <a:t>kieresoe</a:t>
            </a:r>
            <a:r>
              <a:rPr lang="nl-NL" sz="1100" dirty="0"/>
              <a:t> 2021</a:t>
            </a:r>
          </a:p>
        </p:txBody>
      </p:sp>
      <p:pic>
        <p:nvPicPr>
          <p:cNvPr id="6" name="Afbeelding 5" descr="Afbeelding met tekst, buiten, teken&#10;&#10;Automatisch gegenereerde beschrijving">
            <a:extLst>
              <a:ext uri="{FF2B5EF4-FFF2-40B4-BE49-F238E27FC236}">
                <a16:creationId xmlns:a16="http://schemas.microsoft.com/office/drawing/2014/main" id="{5383FE15-BC0B-48A5-AF20-C5DF2846B3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81" y="682487"/>
            <a:ext cx="4213712" cy="5493026"/>
          </a:xfrm>
          <a:prstGeom prst="rect">
            <a:avLst/>
          </a:prstGeom>
        </p:spPr>
      </p:pic>
      <p:pic>
        <p:nvPicPr>
          <p:cNvPr id="8" name="Afbeelding 7" descr="Afbeelding met tekst&#10;&#10;Automatisch gegenereerde beschrijving">
            <a:extLst>
              <a:ext uri="{FF2B5EF4-FFF2-40B4-BE49-F238E27FC236}">
                <a16:creationId xmlns:a16="http://schemas.microsoft.com/office/drawing/2014/main" id="{F5D09824-950C-4DF8-B2B1-11D1441A3A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659" y="693411"/>
            <a:ext cx="3168098" cy="4224131"/>
          </a:xfrm>
          <a:prstGeom prst="rect">
            <a:avLst/>
          </a:prstGeom>
        </p:spPr>
      </p:pic>
      <p:pic>
        <p:nvPicPr>
          <p:cNvPr id="12" name="Afbeelding 11" descr="Afbeelding met tekst&#10;&#10;Automatisch gegenereerde beschrijving">
            <a:extLst>
              <a:ext uri="{FF2B5EF4-FFF2-40B4-BE49-F238E27FC236}">
                <a16:creationId xmlns:a16="http://schemas.microsoft.com/office/drawing/2014/main" id="{6FBF1B23-A15D-4919-BCFF-D4474D9080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927" y="693412"/>
            <a:ext cx="3168097" cy="4224130"/>
          </a:xfrm>
          <a:prstGeom prst="rect">
            <a:avLst/>
          </a:prstGeom>
        </p:spPr>
      </p:pic>
      <p:pic>
        <p:nvPicPr>
          <p:cNvPr id="10" name="Afbeelding 9" descr="Afbeelding met tekst&#10;&#10;Automatisch gegenereerde beschrijving">
            <a:extLst>
              <a:ext uri="{FF2B5EF4-FFF2-40B4-BE49-F238E27FC236}">
                <a16:creationId xmlns:a16="http://schemas.microsoft.com/office/drawing/2014/main" id="{D43AC556-87B4-4614-AE1E-32000F89DD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984" y="2805477"/>
            <a:ext cx="2901017" cy="386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2557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ealteQ en het beleid rondom het Corona-virus (COVID-19) - SealteQ">
            <a:extLst>
              <a:ext uri="{FF2B5EF4-FFF2-40B4-BE49-F238E27FC236}">
                <a16:creationId xmlns:a16="http://schemas.microsoft.com/office/drawing/2014/main" id="{3CECE5BF-7971-45C3-B82E-5AB5639C96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alphaModFix amt="5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28"/>
                    </a14:imgEffect>
                    <a14:imgEffect>
                      <a14:saturation sa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" t="-78" r="2759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058E318E-E678-440F-A071-71393697FB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16" b="20000"/>
          <a:stretch/>
        </p:blipFill>
        <p:spPr>
          <a:xfrm rot="20482928">
            <a:off x="1024983" y="1227709"/>
            <a:ext cx="4639089" cy="2856663"/>
          </a:xfrm>
          <a:prstGeom prst="rect">
            <a:avLst/>
          </a:prstGeom>
        </p:spPr>
      </p:pic>
      <p:pic>
        <p:nvPicPr>
          <p:cNvPr id="8" name="Afbeelding 7" descr="Afbeelding met tekst, krant&#10;&#10;Automatisch gegenereerde beschrijving">
            <a:extLst>
              <a:ext uri="{FF2B5EF4-FFF2-40B4-BE49-F238E27FC236}">
                <a16:creationId xmlns:a16="http://schemas.microsoft.com/office/drawing/2014/main" id="{F4068FAB-638F-44BF-9C8C-C513C547BB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8" t="2806" r="10396" b="8915"/>
          <a:stretch/>
        </p:blipFill>
        <p:spPr>
          <a:xfrm rot="1295512">
            <a:off x="4327451" y="1040677"/>
            <a:ext cx="5497033" cy="441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797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ealteQ en het beleid rondom het Corona-virus (COVID-19) - SealteQ">
            <a:extLst>
              <a:ext uri="{FF2B5EF4-FFF2-40B4-BE49-F238E27FC236}">
                <a16:creationId xmlns:a16="http://schemas.microsoft.com/office/drawing/2014/main" id="{3CECE5BF-7971-45C3-B82E-5AB5639C96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alphaModFix amt="5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28"/>
                    </a14:imgEffect>
                    <a14:imgEffect>
                      <a14:saturation sa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" t="-78" r="2759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Afbeelding met tekst, krant, stand&#10;&#10;Automatisch gegenereerde beschrijving">
            <a:extLst>
              <a:ext uri="{FF2B5EF4-FFF2-40B4-BE49-F238E27FC236}">
                <a16:creationId xmlns:a16="http://schemas.microsoft.com/office/drawing/2014/main" id="{D2A47624-BCB4-4AD8-9524-9FB5345B96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630" y="652300"/>
            <a:ext cx="7318589" cy="57600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3372D83E-BAC0-4D4C-BB51-50E90D1D3A9E}"/>
              </a:ext>
            </a:extLst>
          </p:cNvPr>
          <p:cNvSpPr txBox="1"/>
          <p:nvPr/>
        </p:nvSpPr>
        <p:spPr>
          <a:xfrm>
            <a:off x="6732104" y="6412300"/>
            <a:ext cx="16962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/>
              <a:t>Foto: Fontys.nl</a:t>
            </a:r>
          </a:p>
        </p:txBody>
      </p:sp>
    </p:spTree>
    <p:extLst>
      <p:ext uri="{BB962C8B-B14F-4D97-AF65-F5344CB8AC3E}">
        <p14:creationId xmlns:p14="http://schemas.microsoft.com/office/powerpoint/2010/main" val="29508604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ealteQ en het beleid rondom het Corona-virus (COVID-19) - SealteQ">
            <a:extLst>
              <a:ext uri="{FF2B5EF4-FFF2-40B4-BE49-F238E27FC236}">
                <a16:creationId xmlns:a16="http://schemas.microsoft.com/office/drawing/2014/main" id="{3CECE5BF-7971-45C3-B82E-5AB5639C96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alphaModFix amt="5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28"/>
                    </a14:imgEffect>
                    <a14:imgEffect>
                      <a14:saturation sa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" t="-78" r="2759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Afbeelding met tekst, buiten, auto, dak&#10;&#10;Automatisch gegenereerde beschrijving">
            <a:extLst>
              <a:ext uri="{FF2B5EF4-FFF2-40B4-BE49-F238E27FC236}">
                <a16:creationId xmlns:a16="http://schemas.microsoft.com/office/drawing/2014/main" id="{F84431A0-61CB-49F1-B746-6BD4ADAB3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29" y="422208"/>
            <a:ext cx="3283191" cy="437758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12D1C70B-1820-4D25-BA9F-5E5F975E490A}"/>
              </a:ext>
            </a:extLst>
          </p:cNvPr>
          <p:cNvSpPr txBox="1"/>
          <p:nvPr/>
        </p:nvSpPr>
        <p:spPr>
          <a:xfrm>
            <a:off x="3965444" y="6435792"/>
            <a:ext cx="11239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/>
              <a:t>©</a:t>
            </a:r>
            <a:r>
              <a:rPr lang="nl-NL" sz="1100" dirty="0" err="1"/>
              <a:t>kieresoe</a:t>
            </a:r>
            <a:r>
              <a:rPr lang="nl-NL" sz="1100" dirty="0"/>
              <a:t> 2020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683E8D9-AEB7-4242-90FF-61B6E612AB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958" y="777921"/>
            <a:ext cx="3715394" cy="4953859"/>
          </a:xfrm>
          <a:prstGeom prst="rect">
            <a:avLst/>
          </a:prstGeom>
        </p:spPr>
      </p:pic>
      <p:pic>
        <p:nvPicPr>
          <p:cNvPr id="6" name="Afbeelding 5" descr="Afbeelding met binnen&#10;&#10;Automatisch gegenereerde beschrijving">
            <a:extLst>
              <a:ext uri="{FF2B5EF4-FFF2-40B4-BE49-F238E27FC236}">
                <a16:creationId xmlns:a16="http://schemas.microsoft.com/office/drawing/2014/main" id="{63D6F6EC-9331-4A84-A427-230C9EB7AC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444" y="2058206"/>
            <a:ext cx="3283190" cy="437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3373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ealteQ en het beleid rondom het Corona-virus (COVID-19) - SealteQ">
            <a:extLst>
              <a:ext uri="{FF2B5EF4-FFF2-40B4-BE49-F238E27FC236}">
                <a16:creationId xmlns:a16="http://schemas.microsoft.com/office/drawing/2014/main" id="{3CECE5BF-7971-45C3-B82E-5AB5639C96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alphaModFix amt="5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28"/>
                    </a14:imgEffect>
                    <a14:imgEffect>
                      <a14:saturation sa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" t="-78" r="2759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12D1C70B-1820-4D25-BA9F-5E5F975E490A}"/>
              </a:ext>
            </a:extLst>
          </p:cNvPr>
          <p:cNvSpPr txBox="1"/>
          <p:nvPr/>
        </p:nvSpPr>
        <p:spPr>
          <a:xfrm>
            <a:off x="1914524" y="6174182"/>
            <a:ext cx="12527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/>
              <a:t>Foto: indebuurt.nl</a:t>
            </a:r>
          </a:p>
        </p:txBody>
      </p:sp>
      <p:pic>
        <p:nvPicPr>
          <p:cNvPr id="6" name="Afbeelding 5" descr="Afbeelding met persoon&#10;&#10;Automatisch gegenereerde beschrijving">
            <a:extLst>
              <a:ext uri="{FF2B5EF4-FFF2-40B4-BE49-F238E27FC236}">
                <a16:creationId xmlns:a16="http://schemas.microsoft.com/office/drawing/2014/main" id="{18D701D9-2246-4CD6-B317-7D8D4E1A9B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57" y="729000"/>
            <a:ext cx="11555685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2486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SealteQ en het beleid rondom het Corona-virus (COVID-19) - SealteQ">
            <a:extLst>
              <a:ext uri="{FF2B5EF4-FFF2-40B4-BE49-F238E27FC236}">
                <a16:creationId xmlns:a16="http://schemas.microsoft.com/office/drawing/2014/main" id="{37B4AD8B-0977-4EC7-BFCA-414B73FFFE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alphaModFix amt="5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28"/>
                    </a14:imgEffect>
                    <a14:imgEffect>
                      <a14:saturation sa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" t="-78" r="27598"/>
          <a:stretch/>
        </p:blipFill>
        <p:spPr bwMode="auto">
          <a:xfrm>
            <a:off x="0" y="10739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BB6D6C8B-E5F8-4CE0-994C-53C3A74582E5}"/>
              </a:ext>
            </a:extLst>
          </p:cNvPr>
          <p:cNvSpPr txBox="1"/>
          <p:nvPr/>
        </p:nvSpPr>
        <p:spPr>
          <a:xfrm>
            <a:off x="2133736" y="6596390"/>
            <a:ext cx="24117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b="0" i="0" dirty="0">
                <a:effectLst/>
                <a:latin typeface="LFT Etica"/>
              </a:rPr>
              <a:t>Foto Robin van </a:t>
            </a:r>
            <a:r>
              <a:rPr lang="nl-NL" sz="1100" b="0" i="0" dirty="0" err="1">
                <a:effectLst/>
                <a:latin typeface="LFT Etica"/>
              </a:rPr>
              <a:t>Lonkhuijsen</a:t>
            </a:r>
            <a:r>
              <a:rPr lang="nl-NL" sz="1100" b="0" i="0" dirty="0">
                <a:effectLst/>
                <a:latin typeface="LFT Etica"/>
              </a:rPr>
              <a:t>/ANP</a:t>
            </a:r>
            <a:endParaRPr lang="nl-NL" sz="1100" dirty="0"/>
          </a:p>
        </p:txBody>
      </p:sp>
      <p:pic>
        <p:nvPicPr>
          <p:cNvPr id="8" name="Afbeelding 7" descr="Afbeelding met persoon, zoogdier&#10;&#10;Automatisch gegenereerde beschrijving">
            <a:extLst>
              <a:ext uri="{FF2B5EF4-FFF2-40B4-BE49-F238E27FC236}">
                <a16:creationId xmlns:a16="http://schemas.microsoft.com/office/drawing/2014/main" id="{6035E8CC-8A3E-4057-82B7-7B6C037C17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42" y="476390"/>
            <a:ext cx="8991022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61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ealteQ en het beleid rondom het Corona-virus (COVID-19) - SealteQ">
            <a:extLst>
              <a:ext uri="{FF2B5EF4-FFF2-40B4-BE49-F238E27FC236}">
                <a16:creationId xmlns:a16="http://schemas.microsoft.com/office/drawing/2014/main" id="{3CECE5BF-7971-45C3-B82E-5AB5639C96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alphaModFix amt="5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28"/>
                    </a14:imgEffect>
                    <a14:imgEffect>
                      <a14:saturation sa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" t="-78" r="2759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Afbeelding met teddybeer, binnen, beer, zitten&#10;&#10;Automatisch gegenereerde beschrijving">
            <a:extLst>
              <a:ext uri="{FF2B5EF4-FFF2-40B4-BE49-F238E27FC236}">
                <a16:creationId xmlns:a16="http://schemas.microsoft.com/office/drawing/2014/main" id="{2FC25CDB-FB8E-4E6E-894D-6115BD38B5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29" y="200729"/>
            <a:ext cx="4842406" cy="6456541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FFDDBFCA-BE34-4089-900A-5F7E0C21E531}"/>
              </a:ext>
            </a:extLst>
          </p:cNvPr>
          <p:cNvSpPr txBox="1"/>
          <p:nvPr/>
        </p:nvSpPr>
        <p:spPr>
          <a:xfrm>
            <a:off x="530374" y="6417295"/>
            <a:ext cx="11239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/>
              <a:t>©</a:t>
            </a:r>
            <a:r>
              <a:rPr lang="nl-NL" sz="1100" dirty="0" err="1"/>
              <a:t>kieresoe</a:t>
            </a:r>
            <a:r>
              <a:rPr lang="nl-NL" sz="1100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18043202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SealteQ en het beleid rondom het Corona-virus (COVID-19) - SealteQ">
            <a:extLst>
              <a:ext uri="{FF2B5EF4-FFF2-40B4-BE49-F238E27FC236}">
                <a16:creationId xmlns:a16="http://schemas.microsoft.com/office/drawing/2014/main" id="{37B4AD8B-0977-4EC7-BFCA-414B73FFFE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alphaModFix amt="5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28"/>
                    </a14:imgEffect>
                    <a14:imgEffect>
                      <a14:saturation sa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" t="-78" r="27598"/>
          <a:stretch/>
        </p:blipFill>
        <p:spPr bwMode="auto">
          <a:xfrm>
            <a:off x="212189" y="-18450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4387CD55-3B34-44A9-AC65-1C50859DABF1}"/>
              </a:ext>
            </a:extLst>
          </p:cNvPr>
          <p:cNvSpPr txBox="1"/>
          <p:nvPr/>
        </p:nvSpPr>
        <p:spPr>
          <a:xfrm>
            <a:off x="7331050" y="5715820"/>
            <a:ext cx="11239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/>
              <a:t>©</a:t>
            </a:r>
            <a:r>
              <a:rPr lang="nl-NL" sz="1100" dirty="0" err="1"/>
              <a:t>kieresoe</a:t>
            </a:r>
            <a:r>
              <a:rPr lang="nl-NL" sz="1100" dirty="0"/>
              <a:t> 2021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4629F14-958C-4D79-967E-DD7A1DE70B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6" t="4650" r="7417" b="5119"/>
          <a:stretch/>
        </p:blipFill>
        <p:spPr>
          <a:xfrm>
            <a:off x="1019719" y="1089000"/>
            <a:ext cx="8139958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2456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ening&#10;&#10;Automatisch gegenereerde beschrijving">
            <a:extLst>
              <a:ext uri="{FF2B5EF4-FFF2-40B4-BE49-F238E27FC236}">
                <a16:creationId xmlns:a16="http://schemas.microsoft.com/office/drawing/2014/main" id="{4C5B90DF-5BC9-4683-BD72-6C39AE9C2C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5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32D58705-1D6A-48DE-B532-224C4D0F8B76}"/>
              </a:ext>
            </a:extLst>
          </p:cNvPr>
          <p:cNvSpPr txBox="1"/>
          <p:nvPr/>
        </p:nvSpPr>
        <p:spPr>
          <a:xfrm>
            <a:off x="527124" y="5809131"/>
            <a:ext cx="3743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/>
              <a:t>De afbeeldingen zijn van </a:t>
            </a:r>
            <a:r>
              <a:rPr lang="nl-NL" sz="1600" b="1" dirty="0" err="1"/>
              <a:t>Kieresoe</a:t>
            </a:r>
            <a:r>
              <a:rPr lang="nl-NL" sz="1600" b="1" dirty="0"/>
              <a:t> en alleen te delen met toestemming en met de juiste bronvermelding</a:t>
            </a:r>
          </a:p>
        </p:txBody>
      </p:sp>
    </p:spTree>
    <p:extLst>
      <p:ext uri="{BB962C8B-B14F-4D97-AF65-F5344CB8AC3E}">
        <p14:creationId xmlns:p14="http://schemas.microsoft.com/office/powerpoint/2010/main" val="1211682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ealteQ en het beleid rondom het Corona-virus (COVID-19) - SealteQ">
            <a:extLst>
              <a:ext uri="{FF2B5EF4-FFF2-40B4-BE49-F238E27FC236}">
                <a16:creationId xmlns:a16="http://schemas.microsoft.com/office/drawing/2014/main" id="{3CECE5BF-7971-45C3-B82E-5AB5639C96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alphaModFix amt="5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28"/>
                    </a14:imgEffect>
                    <a14:imgEffect>
                      <a14:saturation sa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" t="-78" r="2759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Afbeelding met buiten, gebouw, scène, straat&#10;&#10;Automatisch gegenereerde beschrijving">
            <a:extLst>
              <a:ext uri="{FF2B5EF4-FFF2-40B4-BE49-F238E27FC236}">
                <a16:creationId xmlns:a16="http://schemas.microsoft.com/office/drawing/2014/main" id="{6CB64598-753D-443F-A44B-1D4EDC0AB9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853" y="307908"/>
            <a:ext cx="4781438" cy="637525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3A81FB7A-2D54-4098-94F4-3F7CAF65F5D8}"/>
              </a:ext>
            </a:extLst>
          </p:cNvPr>
          <p:cNvSpPr txBox="1"/>
          <p:nvPr/>
        </p:nvSpPr>
        <p:spPr>
          <a:xfrm>
            <a:off x="5229225" y="6288482"/>
            <a:ext cx="11239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/>
              <a:t>©</a:t>
            </a:r>
            <a:r>
              <a:rPr lang="nl-NL" sz="1100" dirty="0" err="1"/>
              <a:t>kieresoe</a:t>
            </a:r>
            <a:r>
              <a:rPr lang="nl-NL" sz="1100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3500670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ealteQ en het beleid rondom het Corona-virus (COVID-19) - SealteQ">
            <a:extLst>
              <a:ext uri="{FF2B5EF4-FFF2-40B4-BE49-F238E27FC236}">
                <a16:creationId xmlns:a16="http://schemas.microsoft.com/office/drawing/2014/main" id="{3CECE5BF-7971-45C3-B82E-5AB5639C96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alphaModFix amt="5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28"/>
                    </a14:imgEffect>
                    <a14:imgEffect>
                      <a14:saturation sa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" t="-78" r="2759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81EBA21-BEFA-4621-B4BA-3136A04A41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294" y="197825"/>
            <a:ext cx="8616466" cy="646235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83CF6E8A-A4FB-481F-859E-536540B8FED5}"/>
              </a:ext>
            </a:extLst>
          </p:cNvPr>
          <p:cNvSpPr txBox="1"/>
          <p:nvPr/>
        </p:nvSpPr>
        <p:spPr>
          <a:xfrm>
            <a:off x="8553450" y="6335211"/>
            <a:ext cx="11239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/>
              <a:t>©</a:t>
            </a:r>
            <a:r>
              <a:rPr lang="nl-NL" sz="1100" dirty="0" err="1"/>
              <a:t>kieresoe</a:t>
            </a:r>
            <a:r>
              <a:rPr lang="nl-NL" sz="1100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1553346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ealteQ en het beleid rondom het Corona-virus (COVID-19) - SealteQ">
            <a:extLst>
              <a:ext uri="{FF2B5EF4-FFF2-40B4-BE49-F238E27FC236}">
                <a16:creationId xmlns:a16="http://schemas.microsoft.com/office/drawing/2014/main" id="{3CECE5BF-7971-45C3-B82E-5AB5639C96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alphaModFix amt="5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28"/>
                    </a14:imgEffect>
                    <a14:imgEffect>
                      <a14:saturation sa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" t="-78" r="2759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Afbeelding met binnen, rood, zitten, boek&#10;&#10;Automatisch gegenereerde beschrijving">
            <a:extLst>
              <a:ext uri="{FF2B5EF4-FFF2-40B4-BE49-F238E27FC236}">
                <a16:creationId xmlns:a16="http://schemas.microsoft.com/office/drawing/2014/main" id="{973C8721-618A-4B77-987D-44D66CE2AC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42047"/>
            <a:ext cx="8525436" cy="6394077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F9F7995A-F8D9-4C3B-9DCE-C10BB81629B8}"/>
              </a:ext>
            </a:extLst>
          </p:cNvPr>
          <p:cNvSpPr txBox="1"/>
          <p:nvPr/>
        </p:nvSpPr>
        <p:spPr>
          <a:xfrm>
            <a:off x="304800" y="6193795"/>
            <a:ext cx="11239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/>
              <a:t>©</a:t>
            </a:r>
            <a:r>
              <a:rPr lang="nl-NL" sz="1100" dirty="0" err="1"/>
              <a:t>kieresoe</a:t>
            </a:r>
            <a:r>
              <a:rPr lang="nl-NL" sz="1100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9670792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ealteQ en het beleid rondom het Corona-virus (COVID-19) - SealteQ">
            <a:extLst>
              <a:ext uri="{FF2B5EF4-FFF2-40B4-BE49-F238E27FC236}">
                <a16:creationId xmlns:a16="http://schemas.microsoft.com/office/drawing/2014/main" id="{3CECE5BF-7971-45C3-B82E-5AB5639C96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alphaModFix amt="5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28"/>
                    </a14:imgEffect>
                    <a14:imgEffect>
                      <a14:saturation sa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" t="-78" r="2759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B120C64D-8909-4B10-AEEC-86879501ACA7}"/>
              </a:ext>
            </a:extLst>
          </p:cNvPr>
          <p:cNvSpPr txBox="1"/>
          <p:nvPr/>
        </p:nvSpPr>
        <p:spPr>
          <a:xfrm>
            <a:off x="3705225" y="6272540"/>
            <a:ext cx="11239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/>
              <a:t>©</a:t>
            </a:r>
            <a:r>
              <a:rPr lang="nl-NL" sz="1100" dirty="0" err="1"/>
              <a:t>kieresoe</a:t>
            </a:r>
            <a:r>
              <a:rPr lang="nl-NL" sz="1100" dirty="0"/>
              <a:t> 2020</a:t>
            </a:r>
          </a:p>
        </p:txBody>
      </p:sp>
      <p:pic>
        <p:nvPicPr>
          <p:cNvPr id="3" name="Afbeelding 2" descr="Afbeelding met persoon, binnen, kast, person&#10;&#10;Automatisch gegenereerde beschrijving">
            <a:extLst>
              <a:ext uri="{FF2B5EF4-FFF2-40B4-BE49-F238E27FC236}">
                <a16:creationId xmlns:a16="http://schemas.microsoft.com/office/drawing/2014/main" id="{FC2F0FAA-7AF9-48EF-9C9F-EE24B217C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468" y="488352"/>
            <a:ext cx="8061064" cy="604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32349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7300</TotalTime>
  <Words>266</Words>
  <Application>Microsoft Office PowerPoint</Application>
  <PresentationFormat>Breedbeeld</PresentationFormat>
  <Paragraphs>53</Paragraphs>
  <Slides>51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51</vt:i4>
      </vt:variant>
    </vt:vector>
  </HeadingPairs>
  <TitlesOfParts>
    <vt:vector size="56" baseType="lpstr">
      <vt:lpstr>Arial</vt:lpstr>
      <vt:lpstr>Calibri</vt:lpstr>
      <vt:lpstr>Calibri Light</vt:lpstr>
      <vt:lpstr>LFT Etica</vt:lpstr>
      <vt:lpstr>Kantoorthema</vt:lpstr>
      <vt:lpstr>PowerPoint-presentatie</vt:lpstr>
      <vt:lpstr>CoronaGedoe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Lucy Reijnen</dc:creator>
  <cp:lastModifiedBy>Lucy Reijnen</cp:lastModifiedBy>
  <cp:revision>22</cp:revision>
  <dcterms:created xsi:type="dcterms:W3CDTF">2020-06-17T13:07:03Z</dcterms:created>
  <dcterms:modified xsi:type="dcterms:W3CDTF">2021-02-04T16:37:39Z</dcterms:modified>
</cp:coreProperties>
</file>