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92" r:id="rId2"/>
    <p:sldId id="290" r:id="rId3"/>
    <p:sldId id="28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6" r:id="rId15"/>
    <p:sldId id="267" r:id="rId16"/>
    <p:sldId id="269" r:id="rId17"/>
    <p:sldId id="270" r:id="rId18"/>
    <p:sldId id="271" r:id="rId19"/>
    <p:sldId id="276" r:id="rId20"/>
    <p:sldId id="272" r:id="rId21"/>
    <p:sldId id="273" r:id="rId22"/>
    <p:sldId id="274" r:id="rId23"/>
    <p:sldId id="275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35CD2E-A0B5-4E8E-BEA7-FB3B9330ED87}" v="6" dt="2022-09-25T22:13:00.3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4737" autoAdjust="0"/>
  </p:normalViewPr>
  <p:slideViewPr>
    <p:cSldViewPr snapToGrid="0">
      <p:cViewPr varScale="1">
        <p:scale>
          <a:sx n="74" d="100"/>
          <a:sy n="74" d="100"/>
        </p:scale>
        <p:origin x="97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A2482-D8DB-445F-AFDA-430C611EF8A7}" type="datetimeFigureOut">
              <a:rPr lang="nl-NL" smtClean="0"/>
              <a:t>13-11-2022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F3F16-1429-4166-8B2D-B38E742694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572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90DACB-A799-41DA-3BBE-4A876A7A41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4E05393-E10A-4A2D-ABC8-0654F82E4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DADA59-3F61-0268-5B9E-724326A2A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BD07-CB37-4A89-A2C6-0A451D3E5D72}" type="datetime1">
              <a:rPr lang="nl-NL" smtClean="0"/>
              <a:t>13-11-2022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B9C7C3-4D61-2E22-478C-36B86CC70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C99A31-4391-145E-7705-D1502D3EA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8217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539ADE-05B0-D453-1498-523D0CD69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F118A52-B7CC-0977-43FD-7D3E8FE6D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033A0CB-D7D8-92E0-7A5A-7A521FCEC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E837-EFCD-4033-BF98-EDB6280586D8}" type="datetime1">
              <a:rPr lang="nl-NL" smtClean="0"/>
              <a:t>13-11-2022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2F0F9A-489C-83C7-800C-707A0BF56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00C3F5A-55DA-AE2F-6723-5694CED72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0143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0CCF33A-0545-E221-EEC5-4ED84C9E57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7E8F7D1-9D91-6F99-536E-77997DCFA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F9F4F1B-DE9E-9153-C4C4-E1410D439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BA6F-B568-4710-A67D-2E1BE6F04896}" type="datetime1">
              <a:rPr lang="nl-NL" smtClean="0"/>
              <a:t>13-11-2022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5C039CE-77E7-F493-BFDF-F0D42718E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1803E7-9E36-B115-F8AE-BA54E5FB3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1165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BC3A06-11BF-8255-5F1F-A57A9AEF4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7063C7-A61B-AFAB-9DEE-D3487DE9F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3BD5FCE-5681-F913-FCCD-1EF9BF38C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600F-B3C9-485C-8108-6F2291804C94}" type="datetime1">
              <a:rPr lang="nl-NL" smtClean="0"/>
              <a:t>13-11-2022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B84D81-7380-17B2-92CC-2A3A50D09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8D7B56-C5D0-B1B2-E6EC-D9D006F4F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0501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CA9EEB-F173-1B9C-ED35-8B9FFF09A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EE74481-6408-C4F8-E69E-99046D38A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F715A6-77A2-6B2E-A2A0-4AF786761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B87FB-9BBE-42AC-875B-4DFB4CD8B824}" type="datetime1">
              <a:rPr lang="nl-NL" smtClean="0"/>
              <a:t>13-11-2022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0154A2E-E330-430B-658A-D870BED38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149781D-EF54-DEFD-8B2C-E98741E9A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5020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1313BC-159C-A464-8977-7F075DAE1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A07B8D-FB2F-54A7-F3F9-AE9F8E8813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797921F-231C-9F93-541F-1705E3254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E4DECFE-3531-F6DB-C7A6-77AB8643F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4122-970F-411F-BA72-8A4E7EF036F3}" type="datetime1">
              <a:rPr lang="nl-NL" smtClean="0"/>
              <a:t>13-11-2022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46F53F6-E47A-D8A3-6B6F-BED893314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E75980F-67DC-AD33-537B-B9D05A41A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6163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36CBB8-06AE-5414-A7E4-7E923A029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2FDFDC6-AF6F-45C3-9800-CF594098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96169BD-714D-9824-2287-7ED9E9FE5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5E5F092-F2F5-FB50-FF92-9E783DFC91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594E8A9-1258-B5A2-B94E-E1F273E2F6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9A2748B-6F42-99E0-620D-18D27E939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AC91-32BB-406D-8D8A-DCF459914B22}" type="datetime1">
              <a:rPr lang="nl-NL" smtClean="0"/>
              <a:t>13-11-2022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46171BB-07F3-4B90-B125-BB3F6FFB7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B26A298-027A-76F9-3598-7BF810572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116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39BACD-1B8E-5413-5E71-D99E78CA1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ADA5284-2FBA-80FD-554D-77F716FD3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A54BC-4BD5-44A5-B1F8-8FEAC89BE493}" type="datetime1">
              <a:rPr lang="nl-NL" smtClean="0"/>
              <a:t>13-11-2022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81D9649-7A3A-B832-F94D-0D8314CA9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2C80E90-27F9-74C8-BF2E-4AD9F1CC9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2604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62B9A6D-93BB-C20A-B1D2-45510CC24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73B1-597F-4E76-A2E2-967729281ECF}" type="datetime1">
              <a:rPr lang="nl-NL" smtClean="0"/>
              <a:t>13-11-2022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B31C2CB-A695-EAC6-8FD8-A69730922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DFDF7FD-0E9B-E950-4BFF-2234BBBF6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2401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D55307-831F-68BF-BA3C-7C2E1A80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D307CB-6AA2-ED11-CCBD-FA4BAFD24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FA01349-482D-2207-5D50-8FD6BFB1C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0316C9D-26AB-6250-E884-08550BC9D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679-0BCA-4FF6-8E63-221B16034376}" type="datetime1">
              <a:rPr lang="nl-NL" smtClean="0"/>
              <a:t>13-11-2022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67AFABC-B59B-4BCF-58BF-E5FCA31FD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2AD596D-2F3A-5370-3F7A-52C0E4C6A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494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1A0926-2FD9-0397-4360-5233A99C0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7C96F88-16F8-2D26-ED9D-A0D9FF00EF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EF0A963-4D3D-9C51-8AF5-F50BD8569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576DC1D-5F8C-0053-0C22-0BE500F82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A188D-7A67-47C4-BFA7-EC633ACD7D40}" type="datetime1">
              <a:rPr lang="nl-NL" smtClean="0"/>
              <a:t>13-11-2022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1DC7A92-7C64-6866-7F4B-21097FD94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0111DAA-2EAC-47B4-D55E-EBACAD0EE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5938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EF64201-4AA4-1E90-A6EA-F07405320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3A7F39D-3CB7-2866-BF20-7DE3DCA50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8B7190-7A57-BCB2-33BC-4E7ECFC1D0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51869-A4B7-44CC-8D7A-571880C8383A}" type="datetime1">
              <a:rPr lang="nl-NL" smtClean="0"/>
              <a:t>13-11-2022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2FEC3F-715F-809D-5E83-3B7BDFD63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©kieresoe 2022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EFFE9B-44D1-3AD4-7F90-9A938FA492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B417E-74DD-423A-B58B-0AA1C5C90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72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ektegenpesten.com/" TargetMode="External"/><Relationship Id="rId2" Type="http://schemas.openxmlformats.org/officeDocument/2006/relationships/hyperlink" Target="https://www.weektegenpesten.com/lesmateriaal-grapje-moet-toch-kunnen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sg.uu.nl/artikelen/2018/10/wat-er-schuil-gaat-achter-zomaar-een-grapj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tekst&#10;&#10;Automatisch gegenereerde beschrijving">
            <a:extLst>
              <a:ext uri="{FF2B5EF4-FFF2-40B4-BE49-F238E27FC236}">
                <a16:creationId xmlns:a16="http://schemas.microsoft.com/office/drawing/2014/main" id="{BD716624-5B1B-6C4B-0575-AFFA1BFCDE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58"/>
          <a:stretch/>
        </p:blipFill>
        <p:spPr>
          <a:xfrm>
            <a:off x="1" y="0"/>
            <a:ext cx="12191999" cy="716338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A42DA33-31F9-02D0-4264-C51A0B71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91" y="1213714"/>
            <a:ext cx="3823935" cy="54907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200" b="1" dirty="0" err="1">
                <a:solidFill>
                  <a:srgbClr val="FFFF99"/>
                </a:solidFill>
              </a:rPr>
              <a:t>positieve</a:t>
            </a:r>
            <a:r>
              <a:rPr lang="en-US" sz="3200" b="1" dirty="0">
                <a:solidFill>
                  <a:srgbClr val="FFFF99"/>
                </a:solidFill>
              </a:rPr>
              <a:t> </a:t>
            </a:r>
            <a:r>
              <a:rPr lang="en-US" sz="3200" b="1" dirty="0" err="1">
                <a:solidFill>
                  <a:srgbClr val="FFFF99"/>
                </a:solidFill>
              </a:rPr>
              <a:t>groepsvorming</a:t>
            </a:r>
            <a:endParaRPr lang="en-US" sz="3200" b="1" dirty="0">
              <a:solidFill>
                <a:srgbClr val="FFFF99"/>
              </a:solidFill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07AE7C4C-3C94-DAB5-49B8-837345121080}"/>
              </a:ext>
            </a:extLst>
          </p:cNvPr>
          <p:cNvSpPr txBox="1">
            <a:spLocks/>
          </p:cNvSpPr>
          <p:nvPr/>
        </p:nvSpPr>
        <p:spPr>
          <a:xfrm>
            <a:off x="391422" y="4575017"/>
            <a:ext cx="5382347" cy="19638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6000" b="1" i="0" dirty="0">
                <a:solidFill>
                  <a:srgbClr val="FFFF66"/>
                </a:solidFill>
                <a:effectLst/>
                <a:latin typeface="+mn-lt"/>
              </a:rPr>
              <a:t>Grapje! </a:t>
            </a:r>
            <a:br>
              <a:rPr lang="nl-NL" sz="6000" b="1" i="0" dirty="0">
                <a:solidFill>
                  <a:srgbClr val="FFFF66"/>
                </a:solidFill>
                <a:effectLst/>
                <a:latin typeface="+mn-lt"/>
              </a:rPr>
            </a:br>
            <a:r>
              <a:rPr lang="nl-NL" sz="6000" b="1" i="0" dirty="0">
                <a:solidFill>
                  <a:srgbClr val="FFFF66"/>
                </a:solidFill>
                <a:effectLst/>
                <a:latin typeface="+mn-lt"/>
              </a:rPr>
              <a:t>Moet toch kunnen?!</a:t>
            </a:r>
            <a:endParaRPr lang="en-US" sz="6000" b="1" dirty="0">
              <a:solidFill>
                <a:srgbClr val="FFFF66"/>
              </a:solidFill>
            </a:endParaRP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6105730-C593-44C1-5208-47182593A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©</a:t>
            </a:r>
            <a:r>
              <a:rPr lang="nl-NL" dirty="0" err="1"/>
              <a:t>kieresoe</a:t>
            </a:r>
            <a:r>
              <a:rPr lang="nl-NL" dirty="0"/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3511586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7A402FFE-75E4-9F65-1F96-BD420C16B8A7}"/>
              </a:ext>
            </a:extLst>
          </p:cNvPr>
          <p:cNvSpPr txBox="1"/>
          <p:nvPr/>
        </p:nvSpPr>
        <p:spPr>
          <a:xfrm>
            <a:off x="613065" y="968725"/>
            <a:ext cx="1104553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er grapjes worden gemaakt kun je je onveilig voelen 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E4B04640-136B-6E3A-416B-81AA531D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4218865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A2906303-9EFD-9535-E20C-69E6D7239076}"/>
              </a:ext>
            </a:extLst>
          </p:cNvPr>
          <p:cNvSpPr txBox="1"/>
          <p:nvPr/>
        </p:nvSpPr>
        <p:spPr>
          <a:xfrm>
            <a:off x="1402772" y="888055"/>
            <a:ext cx="979862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haat dubbelzinnige grapjes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DA340C5D-2D37-B5D4-5A1E-C410BA8AA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1355732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9D3F612D-ADAA-0A93-601F-70AD17049413}"/>
              </a:ext>
            </a:extLst>
          </p:cNvPr>
          <p:cNvSpPr txBox="1"/>
          <p:nvPr/>
        </p:nvSpPr>
        <p:spPr>
          <a:xfrm>
            <a:off x="1101436" y="607502"/>
            <a:ext cx="98713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 moeten niet moeilijk doen: een grapje is een grapje 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317E650E-DE29-2336-2C57-0980404DE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668491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FE95B965-2D04-BA07-7161-0D0C5B1F45B8}"/>
              </a:ext>
            </a:extLst>
          </p:cNvPr>
          <p:cNvSpPr txBox="1"/>
          <p:nvPr/>
        </p:nvSpPr>
        <p:spPr>
          <a:xfrm>
            <a:off x="675409" y="721802"/>
            <a:ext cx="106714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kunt iets voor de grap zeggen maar het serieus bedoelen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EAAF20F8-8475-B214-6EE3-249E87907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135704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97126B3-1504-BBCA-BC47-A569CD599157}"/>
              </a:ext>
            </a:extLst>
          </p:cNvPr>
          <p:cNvSpPr txBox="1"/>
          <p:nvPr/>
        </p:nvSpPr>
        <p:spPr>
          <a:xfrm>
            <a:off x="872837" y="940010"/>
            <a:ext cx="1092084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Iemand kan lachen en toch je grap niet leuk vinden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70183AF1-534A-3ACE-9A39-19716EBD3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2065228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4321E322-F6CD-D925-5A72-A901EC443950}"/>
              </a:ext>
            </a:extLst>
          </p:cNvPr>
          <p:cNvSpPr txBox="1"/>
          <p:nvPr/>
        </p:nvSpPr>
        <p:spPr>
          <a:xfrm>
            <a:off x="935181" y="1168610"/>
            <a:ext cx="970510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Sommige mensen kunnen nergens tegen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ACA8FFED-E567-5B3C-2720-00B3FB5C7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2932481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78D10B2B-A1AE-F3EA-E311-F0F697AC6BD7}"/>
              </a:ext>
            </a:extLst>
          </p:cNvPr>
          <p:cNvSpPr txBox="1"/>
          <p:nvPr/>
        </p:nvSpPr>
        <p:spPr>
          <a:xfrm>
            <a:off x="1316182" y="927162"/>
            <a:ext cx="955963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Door grappig te zijn hoor je er eerder bij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310D1D17-7FA2-CF95-EEB2-D3DE48118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1028099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2B9936BF-515B-E91C-61A4-75D2AE77FC66}"/>
              </a:ext>
            </a:extLst>
          </p:cNvPr>
          <p:cNvSpPr txBox="1"/>
          <p:nvPr/>
        </p:nvSpPr>
        <p:spPr>
          <a:xfrm>
            <a:off x="547255" y="750516"/>
            <a:ext cx="1109749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je overal een grapje van maakt ben je niet goed bezig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1F18CB52-C732-7459-D401-6669DBA88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2305440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48284AAF-748E-606A-D5BC-0641CEF68C09}"/>
              </a:ext>
            </a:extLst>
          </p:cNvPr>
          <p:cNvSpPr txBox="1"/>
          <p:nvPr/>
        </p:nvSpPr>
        <p:spPr>
          <a:xfrm>
            <a:off x="1288473" y="867274"/>
            <a:ext cx="987136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Grappig doen over ziektes kan echt niet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282F6C79-2CEE-4AA8-2121-2682B3FE5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2532060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3BDC6A4-8A2F-E237-2693-EAC933ADF9C2}"/>
              </a:ext>
            </a:extLst>
          </p:cNvPr>
          <p:cNvSpPr txBox="1"/>
          <p:nvPr/>
        </p:nvSpPr>
        <p:spPr>
          <a:xfrm>
            <a:off x="942109" y="929620"/>
            <a:ext cx="1030778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Soms is een grap heel erg maar moet ik toch lachen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BBF3AF83-3AA1-EE9D-90B5-84CF1166D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174215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4AD93B6C-8635-E770-EB63-C95BC66234BF}"/>
              </a:ext>
            </a:extLst>
          </p:cNvPr>
          <p:cNvSpPr txBox="1"/>
          <p:nvPr/>
        </p:nvSpPr>
        <p:spPr>
          <a:xfrm>
            <a:off x="677141" y="831273"/>
            <a:ext cx="1083771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/>
              <a:t>Hierna volgen stellingen die je aan het denken kunnen zetten over grapjes en het effect ervan.</a:t>
            </a:r>
          </a:p>
          <a:p>
            <a:r>
              <a:rPr lang="nl-NL" sz="6000" dirty="0"/>
              <a:t>Mogen er geen grapjes meer gemaakt worden? Natuurlijk wel!</a:t>
            </a:r>
          </a:p>
          <a:p>
            <a:endParaRPr lang="nl-NL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54553720-23D4-504D-B91C-B8303EF1C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2808111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20ED316D-9B52-1E3F-EE68-FB842B099A74}"/>
              </a:ext>
            </a:extLst>
          </p:cNvPr>
          <p:cNvSpPr txBox="1"/>
          <p:nvPr/>
        </p:nvSpPr>
        <p:spPr>
          <a:xfrm>
            <a:off x="852055" y="690628"/>
            <a:ext cx="1038051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is duidelijk verschil tussen lachen en uitlachen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14D0906A-2F1E-FD3E-6583-10CFBF080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3267391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6BED0141-77CC-5DF2-6A05-7A62D482F2F9}"/>
              </a:ext>
            </a:extLst>
          </p:cNvPr>
          <p:cNvSpPr txBox="1"/>
          <p:nvPr/>
        </p:nvSpPr>
        <p:spPr>
          <a:xfrm>
            <a:off x="1155122" y="1220564"/>
            <a:ext cx="900718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Grapjes kunnen iemand diep raken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7560FA30-BE68-FFC8-87A3-4383B8D98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2465058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83463CEE-D6AB-101B-74A0-C8A5A54607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057924"/>
              </p:ext>
            </p:extLst>
          </p:nvPr>
        </p:nvGraphicFramePr>
        <p:xfrm>
          <a:off x="1756064" y="741483"/>
          <a:ext cx="9213273" cy="50710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13273">
                  <a:extLst>
                    <a:ext uri="{9D8B030D-6E8A-4147-A177-3AD203B41FA5}">
                      <a16:colId xmlns:a16="http://schemas.microsoft.com/office/drawing/2014/main" val="23285087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nl-NL" sz="9600" dirty="0">
                          <a:effectLst/>
                        </a:rPr>
                        <a:t>Voor de grap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600" dirty="0">
                          <a:effectLst/>
                        </a:rPr>
                        <a:t>iemand pijn </a:t>
                      </a:r>
                      <a:r>
                        <a:rPr kumimoji="0" lang="nl-NL" altLang="nl-NL" sz="9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doen kan nooit</a:t>
                      </a:r>
                      <a:r>
                        <a:rPr kumimoji="0" lang="nl-NL" altLang="nl-NL" sz="9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chemeClr val="accent1">
                        <a:tint val="2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93320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6D748A63-ED38-F401-3BAB-8A84D16F9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3824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6F53AB79-430B-D156-A4EC-E43027F2A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35970790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F1753952-93F9-0DA0-A5CB-63FCBEDA3D77}"/>
              </a:ext>
            </a:extLst>
          </p:cNvPr>
          <p:cNvSpPr txBox="1"/>
          <p:nvPr/>
        </p:nvSpPr>
        <p:spPr>
          <a:xfrm>
            <a:off x="1558637" y="1166842"/>
            <a:ext cx="955963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 grap doorbreekt de spanning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973661D6-C1AB-BA40-206E-56E2BD965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17274080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62800B9B-40D6-85BC-8E13-5D37A6CCDEF7}"/>
              </a:ext>
            </a:extLst>
          </p:cNvPr>
          <p:cNvSpPr txBox="1"/>
          <p:nvPr/>
        </p:nvSpPr>
        <p:spPr>
          <a:xfrm>
            <a:off x="1423554" y="981573"/>
            <a:ext cx="96427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Sommige mensen hebben geen humor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211F2872-A7E1-467C-47B8-7FC4C4CDE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26497390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F00A985B-ACE5-D46A-E23B-D9E7FF63CA21}"/>
              </a:ext>
            </a:extLst>
          </p:cNvPr>
          <p:cNvSpPr txBox="1"/>
          <p:nvPr/>
        </p:nvSpPr>
        <p:spPr>
          <a:xfrm>
            <a:off x="935182" y="690629"/>
            <a:ext cx="976745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je een grap </a:t>
            </a:r>
          </a:p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 moet leggen </a:t>
            </a:r>
          </a:p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de lol eraf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17A59C26-7703-299F-3850-F2EED421F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3616975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1442BC5D-DDF0-DA1B-96BF-E88E2431E99F}"/>
              </a:ext>
            </a:extLst>
          </p:cNvPr>
          <p:cNvSpPr txBox="1"/>
          <p:nvPr/>
        </p:nvSpPr>
        <p:spPr>
          <a:xfrm>
            <a:off x="1196687" y="1051853"/>
            <a:ext cx="979862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merkt het niet altijd als een grap te ver gaat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E38289A3-4EAA-5DCC-C175-BBF5B9925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25653878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60FD2BA-36AD-E171-A7C5-D99778BC1BBE}"/>
              </a:ext>
            </a:extLst>
          </p:cNvPr>
          <p:cNvSpPr txBox="1"/>
          <p:nvPr/>
        </p:nvSpPr>
        <p:spPr>
          <a:xfrm>
            <a:off x="1524000" y="1054199"/>
            <a:ext cx="963561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je een grap niet leuk vindt ben je een flauwerik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8B7F1433-42AD-51AE-28F6-BE290A4B8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40553237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A3EE4752-579F-1F80-8CF5-65AFDA71A09B}"/>
              </a:ext>
            </a:extLst>
          </p:cNvPr>
          <p:cNvSpPr txBox="1"/>
          <p:nvPr/>
        </p:nvSpPr>
        <p:spPr>
          <a:xfrm>
            <a:off x="1042220" y="1044366"/>
            <a:ext cx="1035336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Vaak lachen mensen alleen om erbij te horen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0821D1B4-C058-0042-0E4B-F15FF9233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25642396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A1F25D84-A1E8-2C01-403A-CA5A8EA5B3AA}"/>
              </a:ext>
            </a:extLst>
          </p:cNvPr>
          <p:cNvSpPr txBox="1"/>
          <p:nvPr/>
        </p:nvSpPr>
        <p:spPr>
          <a:xfrm>
            <a:off x="1533833" y="1563018"/>
            <a:ext cx="978309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Niet zeuren: lachen is gezond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A09C9A05-16C8-F91A-1179-D0B38FB3E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2429505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C29EEFE5-82F1-D5D7-27CC-1142C448BC70}"/>
              </a:ext>
            </a:extLst>
          </p:cNvPr>
          <p:cNvSpPr txBox="1"/>
          <p:nvPr/>
        </p:nvSpPr>
        <p:spPr>
          <a:xfrm>
            <a:off x="1496291" y="1837154"/>
            <a:ext cx="8593282" cy="31836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nl-NL" sz="9600" dirty="0">
                <a:effectLst/>
              </a:rPr>
              <a:t>Schelden doet niet zeer</a:t>
            </a:r>
            <a:endParaRPr lang="nl-NL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BA24CD4B-4950-6DA9-2381-9147E0902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6670814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84CD15EB-CCF3-D66F-85A3-BB8F6F6184D0}"/>
              </a:ext>
            </a:extLst>
          </p:cNvPr>
          <p:cNvSpPr txBox="1"/>
          <p:nvPr/>
        </p:nvSpPr>
        <p:spPr>
          <a:xfrm>
            <a:off x="1209368" y="992747"/>
            <a:ext cx="94488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Niet iedereen lacht om dezelfde grappen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BEB6B384-8F5D-392D-1310-8FD2E406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34517620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BF085EBA-B99F-50DE-30C6-062A1137372B}"/>
              </a:ext>
            </a:extLst>
          </p:cNvPr>
          <p:cNvSpPr txBox="1"/>
          <p:nvPr/>
        </p:nvSpPr>
        <p:spPr>
          <a:xfrm>
            <a:off x="1248696" y="1166842"/>
            <a:ext cx="926198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Samen lachen is goed voor de sfeer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D8041423-E13A-9B90-EE3B-1EDC7AC31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39759915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D0389C7D-56E0-7961-F40E-7D4F8701BBF3}"/>
              </a:ext>
            </a:extLst>
          </p:cNvPr>
          <p:cNvSpPr txBox="1"/>
          <p:nvPr/>
        </p:nvSpPr>
        <p:spPr>
          <a:xfrm>
            <a:off x="1868129" y="1545811"/>
            <a:ext cx="864255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Gemene grapjes zijn nooit leuk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2A7AD849-F1F7-691D-48EB-0DCBC146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16786351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88496BB2-BB29-0775-8F00-84019138904D}"/>
              </a:ext>
            </a:extLst>
          </p:cNvPr>
          <p:cNvSpPr txBox="1"/>
          <p:nvPr/>
        </p:nvSpPr>
        <p:spPr>
          <a:xfrm>
            <a:off x="661554" y="537269"/>
            <a:ext cx="1037012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b="1" dirty="0"/>
              <a:t>Meer werkvormen over dit thema zie:</a:t>
            </a:r>
            <a:br>
              <a:rPr lang="nl-NL" sz="4800" b="1" dirty="0"/>
            </a:br>
            <a:r>
              <a:rPr lang="nl-NL" sz="4800" b="1" dirty="0"/>
              <a:t> </a:t>
            </a:r>
            <a:r>
              <a:rPr lang="nl-NL" sz="2800" dirty="0">
                <a:hlinkClick r:id="rId2"/>
              </a:rPr>
              <a:t>https://www.weektegenpesten.com/lesmateriaal-grapje-moet-toch-kunnen/</a:t>
            </a:r>
            <a:r>
              <a:rPr lang="nl-NL" sz="2800" dirty="0"/>
              <a:t> </a:t>
            </a:r>
          </a:p>
          <a:p>
            <a:pPr algn="ctr"/>
            <a:endParaRPr lang="nl-NL" sz="3200" dirty="0"/>
          </a:p>
          <a:p>
            <a:r>
              <a:rPr lang="nl-NL" sz="4800" dirty="0"/>
              <a:t>   </a:t>
            </a:r>
            <a:r>
              <a:rPr lang="nl-NL" sz="4800" b="1" dirty="0"/>
              <a:t>Bronnen:</a:t>
            </a:r>
            <a:br>
              <a:rPr lang="nl-NL" sz="4800" b="1" dirty="0"/>
            </a:br>
            <a:r>
              <a:rPr lang="nl-NL" sz="2800" b="1" dirty="0"/>
              <a:t>     </a:t>
            </a:r>
            <a:r>
              <a:rPr lang="nl-NL" sz="2800" dirty="0">
                <a:hlinkClick r:id="rId3"/>
              </a:rPr>
              <a:t>https://www.weektegenpesten.com/</a:t>
            </a:r>
            <a:endParaRPr lang="nl-NL" sz="2800" dirty="0"/>
          </a:p>
          <a:p>
            <a:pPr algn="l"/>
            <a:r>
              <a:rPr lang="nl-NL" sz="2800" baseline="30000" dirty="0">
                <a:solidFill>
                  <a:srgbClr val="333333"/>
                </a:solidFill>
              </a:rPr>
              <a:t>       </a:t>
            </a:r>
            <a:r>
              <a:rPr lang="nl-NL" sz="2800" b="0" i="0" dirty="0">
                <a:solidFill>
                  <a:srgbClr val="333333"/>
                </a:solidFill>
                <a:effectLst/>
              </a:rPr>
              <a:t>Huygen, S. (2018, 25 oktober). </a:t>
            </a:r>
            <a:br>
              <a:rPr lang="nl-NL" sz="2800" b="0" i="0" dirty="0">
                <a:solidFill>
                  <a:srgbClr val="333333"/>
                </a:solidFill>
                <a:effectLst/>
              </a:rPr>
            </a:br>
            <a:r>
              <a:rPr lang="nl-NL" sz="2800" b="0" i="0" dirty="0">
                <a:solidFill>
                  <a:srgbClr val="333333"/>
                </a:solidFill>
                <a:effectLst/>
              </a:rPr>
              <a:t>     </a:t>
            </a:r>
            <a:r>
              <a:rPr lang="nl-NL" sz="2800" b="0" i="1" u="none" strike="noStrike" dirty="0">
                <a:solidFill>
                  <a:srgbClr val="B80466"/>
                </a:solidFill>
                <a:effectLst/>
                <a:hlinkClick r:id="rId4"/>
              </a:rPr>
              <a:t>Wat er schuil gaat    achter “zomaar een grapje“</a:t>
            </a:r>
            <a:r>
              <a:rPr lang="nl-NL" sz="2800" b="0" i="0" dirty="0">
                <a:solidFill>
                  <a:srgbClr val="333333"/>
                </a:solidFill>
                <a:effectLst/>
              </a:rPr>
              <a:t>.</a:t>
            </a:r>
          </a:p>
          <a:p>
            <a:pPr algn="l"/>
            <a:r>
              <a:rPr lang="nl-NL" sz="2800" dirty="0">
                <a:solidFill>
                  <a:srgbClr val="333333"/>
                </a:solidFill>
              </a:rPr>
              <a:t>    </a:t>
            </a:r>
            <a:r>
              <a:rPr lang="nl-NL" sz="2800" b="0" i="0" dirty="0">
                <a:solidFill>
                  <a:srgbClr val="333333"/>
                </a:solidFill>
                <a:effectLst/>
              </a:rPr>
              <a:t> Stevens, L. en </a:t>
            </a:r>
            <a:r>
              <a:rPr lang="nl-NL" sz="2800" b="0" i="0" dirty="0" err="1">
                <a:solidFill>
                  <a:srgbClr val="333333"/>
                </a:solidFill>
                <a:effectLst/>
              </a:rPr>
              <a:t>Bors</a:t>
            </a:r>
            <a:r>
              <a:rPr lang="nl-NL" sz="2800" b="0" i="0" dirty="0">
                <a:solidFill>
                  <a:srgbClr val="333333"/>
                </a:solidFill>
                <a:effectLst/>
              </a:rPr>
              <a:t>, G. (2015) </a:t>
            </a:r>
            <a:r>
              <a:rPr lang="nl-NL" sz="2800" b="0" i="1" dirty="0">
                <a:solidFill>
                  <a:srgbClr val="333333"/>
                </a:solidFill>
                <a:effectLst/>
              </a:rPr>
              <a:t>Pedagogisch Tact</a:t>
            </a:r>
            <a:r>
              <a:rPr lang="nl-NL" sz="2800" b="0" i="0" dirty="0">
                <a:solidFill>
                  <a:srgbClr val="333333"/>
                </a:solidFill>
                <a:effectLst/>
              </a:rPr>
              <a:t>. 3</a:t>
            </a:r>
            <a:r>
              <a:rPr lang="nl-NL" sz="2800" b="0" i="0" baseline="30000" dirty="0">
                <a:solidFill>
                  <a:srgbClr val="333333"/>
                </a:solidFill>
                <a:effectLst/>
              </a:rPr>
              <a:t>e</a:t>
            </a:r>
            <a:r>
              <a:rPr lang="nl-NL" sz="2800" b="0" i="0" dirty="0">
                <a:solidFill>
                  <a:srgbClr val="333333"/>
                </a:solidFill>
                <a:effectLst/>
              </a:rPr>
              <a:t> druk. Garant.</a:t>
            </a:r>
          </a:p>
          <a:p>
            <a:pPr algn="ctr"/>
            <a:endParaRPr lang="nl-NL" sz="4800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173E4A2-0F01-0D16-E509-81BB772F5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3598458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1834745C-2C98-5785-4C20-D01A19B681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622622"/>
              </p:ext>
            </p:extLst>
          </p:nvPr>
        </p:nvGraphicFramePr>
        <p:xfrm>
          <a:off x="838200" y="695849"/>
          <a:ext cx="10515600" cy="54663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3767142663"/>
                    </a:ext>
                  </a:extLst>
                </a:gridCol>
              </a:tblGrid>
              <a:tr h="5466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endParaRPr lang="nl-NL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nl-NL" sz="9600" dirty="0">
                          <a:effectLst/>
                        </a:rPr>
                        <a:t>Een grapje moet kunnen</a:t>
                      </a:r>
                      <a:endParaRPr lang="nl-NL" sz="9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195800"/>
                  </a:ext>
                </a:extLst>
              </a:tr>
            </a:tbl>
          </a:graphicData>
        </a:graphic>
      </p:graphicFrame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480828A-2EBD-5AE1-F724-96D95700E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2153765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93C7BBF9-15B0-F008-F3AD-F4670917FBAE}"/>
              </a:ext>
            </a:extLst>
          </p:cNvPr>
          <p:cNvSpPr txBox="1"/>
          <p:nvPr/>
        </p:nvSpPr>
        <p:spPr>
          <a:xfrm>
            <a:off x="1012723" y="864617"/>
            <a:ext cx="1050085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iemand een grap maakt over zichzelf mag jij dat ook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2DB21270-B97B-B8F4-A6E6-F40CB9407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3983060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4FC2C88-8E1A-A64D-4609-443D85A68099}"/>
              </a:ext>
            </a:extLst>
          </p:cNvPr>
          <p:cNvSpPr txBox="1"/>
          <p:nvPr/>
        </p:nvSpPr>
        <p:spPr>
          <a:xfrm>
            <a:off x="1435509" y="1166842"/>
            <a:ext cx="932098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kunt altijd doen of </a:t>
            </a:r>
          </a:p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iets een grapje is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FDD342E0-89E8-4366-E7E1-2F6317CC3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3069181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3EF041A8-DA8F-FBB1-249F-2D49C9FD9658}"/>
              </a:ext>
            </a:extLst>
          </p:cNvPr>
          <p:cNvSpPr txBox="1"/>
          <p:nvPr/>
        </p:nvSpPr>
        <p:spPr>
          <a:xfrm>
            <a:off x="841664" y="1293301"/>
            <a:ext cx="980901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Grapjes zijn vaak bedoeld om iets anders te zeggen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C58E5AB8-8E54-B959-615F-56F23884F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4008261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6C45C7F7-C00A-F2CE-8606-31125D7B7C69}"/>
              </a:ext>
            </a:extLst>
          </p:cNvPr>
          <p:cNvSpPr txBox="1"/>
          <p:nvPr/>
        </p:nvSpPr>
        <p:spPr>
          <a:xfrm>
            <a:off x="1155123" y="864597"/>
            <a:ext cx="946611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Sarcastische leraren denken dat ze grappig zijn</a:t>
            </a:r>
            <a:endParaRPr lang="nl-NL" sz="96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BE69AEB7-5DB7-D185-6E3A-9C43D4BA3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2658045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C848FCFC-8F0B-4B7C-F9B2-DC500A07E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303986"/>
              </p:ext>
            </p:extLst>
          </p:nvPr>
        </p:nvGraphicFramePr>
        <p:xfrm>
          <a:off x="734291" y="1767277"/>
          <a:ext cx="10515600" cy="30614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15007964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nl-NL" sz="9600" dirty="0">
                          <a:effectLst/>
                        </a:rPr>
                        <a:t>Humor maakt lessen juist leuk</a:t>
                      </a:r>
                      <a:endParaRPr lang="nl-NL" sz="9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0390235"/>
                  </a:ext>
                </a:extLst>
              </a:tr>
            </a:tbl>
          </a:graphicData>
        </a:graphic>
      </p:graphicFrame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8C70461-321A-0FE5-33AA-F359997F4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237010140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447</Words>
  <Application>Microsoft Office PowerPoint</Application>
  <PresentationFormat>Breedbeeld</PresentationFormat>
  <Paragraphs>77</Paragraphs>
  <Slides>33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Kantoorthema</vt:lpstr>
      <vt:lpstr>positieve groepsvorming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Lucy Reijnen</dc:creator>
  <cp:lastModifiedBy>Lucy Reijnen</cp:lastModifiedBy>
  <cp:revision>3</cp:revision>
  <dcterms:created xsi:type="dcterms:W3CDTF">2022-09-25T17:23:32Z</dcterms:created>
  <dcterms:modified xsi:type="dcterms:W3CDTF">2022-11-13T08:35:53Z</dcterms:modified>
</cp:coreProperties>
</file>