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2" r:id="rId6"/>
    <p:sldId id="290" r:id="rId7"/>
    <p:sldId id="291" r:id="rId8"/>
    <p:sldId id="261" r:id="rId9"/>
    <p:sldId id="293" r:id="rId10"/>
    <p:sldId id="301" r:id="rId11"/>
    <p:sldId id="300" r:id="rId12"/>
    <p:sldId id="302" r:id="rId13"/>
    <p:sldId id="294" r:id="rId14"/>
    <p:sldId id="303" r:id="rId15"/>
    <p:sldId id="304" r:id="rId16"/>
    <p:sldId id="299" r:id="rId17"/>
    <p:sldId id="263" r:id="rId18"/>
    <p:sldId id="28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A9EEE-35EE-4871-9EAA-5EDF9B62A55C}" v="8" dt="2026-05-10T09:31:08.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p:cViewPr varScale="1">
        <p:scale>
          <a:sx n="73" d="100"/>
          <a:sy n="73" d="100"/>
        </p:scale>
        <p:origin x="11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Reijnen" userId="8578f02e1fc7e122" providerId="LiveId" clId="{75F95D63-B4BF-4A3A-9EB7-614E737035A7}"/>
    <pc:docChg chg="custSel modSld">
      <pc:chgData name="Lucy Reijnen" userId="8578f02e1fc7e122" providerId="LiveId" clId="{75F95D63-B4BF-4A3A-9EB7-614E737035A7}" dt="2026-05-10T09:31:10.509" v="39" actId="14100"/>
      <pc:docMkLst>
        <pc:docMk/>
      </pc:docMkLst>
      <pc:sldChg chg="modSp mod">
        <pc:chgData name="Lucy Reijnen" userId="8578f02e1fc7e122" providerId="LiveId" clId="{75F95D63-B4BF-4A3A-9EB7-614E737035A7}" dt="2026-05-10T09:29:26.036" v="4" actId="20577"/>
        <pc:sldMkLst>
          <pc:docMk/>
          <pc:sldMk cId="2984600654" sldId="257"/>
        </pc:sldMkLst>
        <pc:spChg chg="mod">
          <ac:chgData name="Lucy Reijnen" userId="8578f02e1fc7e122" providerId="LiveId" clId="{75F95D63-B4BF-4A3A-9EB7-614E737035A7}" dt="2026-05-10T09:29:26.036" v="4" actId="20577"/>
          <ac:spMkLst>
            <pc:docMk/>
            <pc:sldMk cId="2984600654" sldId="257"/>
            <ac:spMk id="2" creationId="{3303F716-640C-32EE-7868-0BC05F3ED26F}"/>
          </ac:spMkLst>
        </pc:spChg>
      </pc:sldChg>
      <pc:sldChg chg="modSp mod">
        <pc:chgData name="Lucy Reijnen" userId="8578f02e1fc7e122" providerId="LiveId" clId="{75F95D63-B4BF-4A3A-9EB7-614E737035A7}" dt="2026-05-10T09:30:09.920" v="25" actId="14100"/>
        <pc:sldMkLst>
          <pc:docMk/>
          <pc:sldMk cId="2928615745" sldId="261"/>
        </pc:sldMkLst>
        <pc:spChg chg="mod">
          <ac:chgData name="Lucy Reijnen" userId="8578f02e1fc7e122" providerId="LiveId" clId="{75F95D63-B4BF-4A3A-9EB7-614E737035A7}" dt="2026-05-10T09:30:09.920" v="25" actId="14100"/>
          <ac:spMkLst>
            <pc:docMk/>
            <pc:sldMk cId="2928615745" sldId="261"/>
            <ac:spMk id="2" creationId="{0D6281A6-4C95-B3F3-5D40-C90F07735725}"/>
          </ac:spMkLst>
        </pc:spChg>
      </pc:sldChg>
      <pc:sldChg chg="modSp mod">
        <pc:chgData name="Lucy Reijnen" userId="8578f02e1fc7e122" providerId="LiveId" clId="{75F95D63-B4BF-4A3A-9EB7-614E737035A7}" dt="2026-05-10T09:29:56.733" v="23" actId="14100"/>
        <pc:sldMkLst>
          <pc:docMk/>
          <pc:sldMk cId="314999075" sldId="291"/>
        </pc:sldMkLst>
        <pc:spChg chg="mod">
          <ac:chgData name="Lucy Reijnen" userId="8578f02e1fc7e122" providerId="LiveId" clId="{75F95D63-B4BF-4A3A-9EB7-614E737035A7}" dt="2026-05-10T09:29:56.733" v="23" actId="14100"/>
          <ac:spMkLst>
            <pc:docMk/>
            <pc:sldMk cId="314999075" sldId="291"/>
            <ac:spMk id="3" creationId="{A0209397-0825-17A5-7356-01EA6447922C}"/>
          </ac:spMkLst>
        </pc:spChg>
      </pc:sldChg>
      <pc:sldChg chg="modSp mod">
        <pc:chgData name="Lucy Reijnen" userId="8578f02e1fc7e122" providerId="LiveId" clId="{75F95D63-B4BF-4A3A-9EB7-614E737035A7}" dt="2026-05-10T09:30:19.203" v="27"/>
        <pc:sldMkLst>
          <pc:docMk/>
          <pc:sldMk cId="1833823649" sldId="293"/>
        </pc:sldMkLst>
        <pc:spChg chg="mod">
          <ac:chgData name="Lucy Reijnen" userId="8578f02e1fc7e122" providerId="LiveId" clId="{75F95D63-B4BF-4A3A-9EB7-614E737035A7}" dt="2026-05-10T09:30:19.203" v="27"/>
          <ac:spMkLst>
            <pc:docMk/>
            <pc:sldMk cId="1833823649" sldId="293"/>
            <ac:spMk id="3" creationId="{2CC78B6A-FFBD-FB60-CBFC-D7EE268CB6C0}"/>
          </ac:spMkLst>
        </pc:spChg>
      </pc:sldChg>
      <pc:sldChg chg="modSp mod">
        <pc:chgData name="Lucy Reijnen" userId="8578f02e1fc7e122" providerId="LiveId" clId="{75F95D63-B4BF-4A3A-9EB7-614E737035A7}" dt="2026-05-10T09:31:00.067" v="35" actId="14100"/>
        <pc:sldMkLst>
          <pc:docMk/>
          <pc:sldMk cId="502249745" sldId="294"/>
        </pc:sldMkLst>
        <pc:spChg chg="mod">
          <ac:chgData name="Lucy Reijnen" userId="8578f02e1fc7e122" providerId="LiveId" clId="{75F95D63-B4BF-4A3A-9EB7-614E737035A7}" dt="2026-05-10T09:31:00.067" v="35" actId="14100"/>
          <ac:spMkLst>
            <pc:docMk/>
            <pc:sldMk cId="502249745" sldId="294"/>
            <ac:spMk id="3" creationId="{E4D95CCA-5DF7-0031-9207-CEE4ABC31294}"/>
          </ac:spMkLst>
        </pc:spChg>
      </pc:sldChg>
      <pc:sldChg chg="modSp mod">
        <pc:chgData name="Lucy Reijnen" userId="8578f02e1fc7e122" providerId="LiveId" clId="{75F95D63-B4BF-4A3A-9EB7-614E737035A7}" dt="2026-05-10T09:30:44.072" v="31" actId="14100"/>
        <pc:sldMkLst>
          <pc:docMk/>
          <pc:sldMk cId="2526516472" sldId="300"/>
        </pc:sldMkLst>
        <pc:spChg chg="mod">
          <ac:chgData name="Lucy Reijnen" userId="8578f02e1fc7e122" providerId="LiveId" clId="{75F95D63-B4BF-4A3A-9EB7-614E737035A7}" dt="2026-05-10T09:30:44.072" v="31" actId="14100"/>
          <ac:spMkLst>
            <pc:docMk/>
            <pc:sldMk cId="2526516472" sldId="300"/>
            <ac:spMk id="2" creationId="{A07CC116-AEE7-D11C-B614-EB64D3EF4596}"/>
          </ac:spMkLst>
        </pc:spChg>
      </pc:sldChg>
      <pc:sldChg chg="modSp mod">
        <pc:chgData name="Lucy Reijnen" userId="8578f02e1fc7e122" providerId="LiveId" clId="{75F95D63-B4BF-4A3A-9EB7-614E737035A7}" dt="2026-05-10T09:30:27.131" v="29" actId="14100"/>
        <pc:sldMkLst>
          <pc:docMk/>
          <pc:sldMk cId="2489383432" sldId="301"/>
        </pc:sldMkLst>
        <pc:spChg chg="mod">
          <ac:chgData name="Lucy Reijnen" userId="8578f02e1fc7e122" providerId="LiveId" clId="{75F95D63-B4BF-4A3A-9EB7-614E737035A7}" dt="2026-05-10T09:30:27.131" v="29" actId="14100"/>
          <ac:spMkLst>
            <pc:docMk/>
            <pc:sldMk cId="2489383432" sldId="301"/>
            <ac:spMk id="2" creationId="{3541F50A-4269-B763-BF01-5679DAE6C225}"/>
          </ac:spMkLst>
        </pc:spChg>
      </pc:sldChg>
      <pc:sldChg chg="modSp mod">
        <pc:chgData name="Lucy Reijnen" userId="8578f02e1fc7e122" providerId="LiveId" clId="{75F95D63-B4BF-4A3A-9EB7-614E737035A7}" dt="2026-05-10T09:30:50.477" v="33" actId="14100"/>
        <pc:sldMkLst>
          <pc:docMk/>
          <pc:sldMk cId="1365641229" sldId="302"/>
        </pc:sldMkLst>
        <pc:spChg chg="mod">
          <ac:chgData name="Lucy Reijnen" userId="8578f02e1fc7e122" providerId="LiveId" clId="{75F95D63-B4BF-4A3A-9EB7-614E737035A7}" dt="2026-05-10T09:30:50.477" v="33" actId="14100"/>
          <ac:spMkLst>
            <pc:docMk/>
            <pc:sldMk cId="1365641229" sldId="302"/>
            <ac:spMk id="2" creationId="{DECFC9ED-858B-835C-4E95-DE1C8858F2DC}"/>
          </ac:spMkLst>
        </pc:spChg>
      </pc:sldChg>
      <pc:sldChg chg="modSp mod">
        <pc:chgData name="Lucy Reijnen" userId="8578f02e1fc7e122" providerId="LiveId" clId="{75F95D63-B4BF-4A3A-9EB7-614E737035A7}" dt="2026-05-10T09:31:05.313" v="37" actId="14100"/>
        <pc:sldMkLst>
          <pc:docMk/>
          <pc:sldMk cId="880265824" sldId="303"/>
        </pc:sldMkLst>
        <pc:spChg chg="mod">
          <ac:chgData name="Lucy Reijnen" userId="8578f02e1fc7e122" providerId="LiveId" clId="{75F95D63-B4BF-4A3A-9EB7-614E737035A7}" dt="2026-05-10T09:31:05.313" v="37" actId="14100"/>
          <ac:spMkLst>
            <pc:docMk/>
            <pc:sldMk cId="880265824" sldId="303"/>
            <ac:spMk id="2" creationId="{A51A98CE-A6F9-071D-2220-672595431EB6}"/>
          </ac:spMkLst>
        </pc:spChg>
      </pc:sldChg>
      <pc:sldChg chg="modSp mod">
        <pc:chgData name="Lucy Reijnen" userId="8578f02e1fc7e122" providerId="LiveId" clId="{75F95D63-B4BF-4A3A-9EB7-614E737035A7}" dt="2026-05-10T09:31:10.509" v="39" actId="14100"/>
        <pc:sldMkLst>
          <pc:docMk/>
          <pc:sldMk cId="967182424" sldId="304"/>
        </pc:sldMkLst>
        <pc:spChg chg="mod">
          <ac:chgData name="Lucy Reijnen" userId="8578f02e1fc7e122" providerId="LiveId" clId="{75F95D63-B4BF-4A3A-9EB7-614E737035A7}" dt="2026-05-10T09:31:10.509" v="39" actId="14100"/>
          <ac:spMkLst>
            <pc:docMk/>
            <pc:sldMk cId="967182424" sldId="304"/>
            <ac:spMk id="2" creationId="{CC246063-FB51-9F16-8A32-9514C752CA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2768C-71D6-4717-8528-FF68A8A58AE2}" type="datetimeFigureOut">
              <a:rPr lang="nl-NL" smtClean="0"/>
              <a:t>10-5-2026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7DED0-E430-4D86-AD5F-2F84A7F2E724}" type="slidenum">
              <a:rPr lang="nl-NL" smtClean="0"/>
              <a:t>‹nr.›</a:t>
            </a:fld>
            <a:endParaRPr lang="nl-NL"/>
          </a:p>
        </p:txBody>
      </p:sp>
    </p:spTree>
    <p:extLst>
      <p:ext uri="{BB962C8B-B14F-4D97-AF65-F5344CB8AC3E}">
        <p14:creationId xmlns:p14="http://schemas.microsoft.com/office/powerpoint/2010/main" val="216124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068CB25-7E36-4A7B-BFD5-3DC9B501241C}" type="slidenum">
              <a:rPr lang="nl-NL" smtClean="0"/>
              <a:t>3</a:t>
            </a:fld>
            <a:endParaRPr lang="nl-NL"/>
          </a:p>
        </p:txBody>
      </p:sp>
    </p:spTree>
    <p:extLst>
      <p:ext uri="{BB962C8B-B14F-4D97-AF65-F5344CB8AC3E}">
        <p14:creationId xmlns:p14="http://schemas.microsoft.com/office/powerpoint/2010/main" val="353259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5D52-0121-E992-287D-302BEE62B0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1FDE71-0B94-B734-7F2B-3AF22A7AD8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13BE17-F31D-902D-DED9-D5143EB3D2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64FB054-FD97-8A36-92BF-29DD7235428B}"/>
              </a:ext>
            </a:extLst>
          </p:cNvPr>
          <p:cNvSpPr>
            <a:spLocks noGrp="1"/>
          </p:cNvSpPr>
          <p:nvPr>
            <p:ph type="sldNum" sz="quarter" idx="5"/>
          </p:nvPr>
        </p:nvSpPr>
        <p:spPr/>
        <p:txBody>
          <a:bodyPr/>
          <a:lstStyle/>
          <a:p>
            <a:fld id="{D068CB25-7E36-4A7B-BFD5-3DC9B501241C}" type="slidenum">
              <a:rPr lang="nl-NL" smtClean="0"/>
              <a:t>4</a:t>
            </a:fld>
            <a:endParaRPr lang="nl-NL"/>
          </a:p>
        </p:txBody>
      </p:sp>
    </p:spTree>
    <p:extLst>
      <p:ext uri="{BB962C8B-B14F-4D97-AF65-F5344CB8AC3E}">
        <p14:creationId xmlns:p14="http://schemas.microsoft.com/office/powerpoint/2010/main" val="133409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EEE22-4124-8DE1-F13B-1AEA2BC86F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7DBB1E1-4E31-D3A5-8385-4FE91E2BC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B7E459A-E2E6-E7B2-3624-459C4177315E}"/>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0EB5AB37-F112-6C39-DB3E-9B9B13E2D4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FA3BCB-C2D5-68BA-D591-899CE665771E}"/>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242816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6EE56-8CDB-048E-6A52-F50B8D69433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D281B4A-B22E-887F-02E6-7463946DAFD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9DEEFC-0995-D151-7D82-FB7EA3B6654C}"/>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848F0139-2D05-6D81-602D-5BF49DF673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F9515F-48EE-5EDC-9344-57BF18CCD0F0}"/>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92818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C21ECE2-FF7B-BD54-0814-C89D0B2481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DDA8DF-66A8-2200-385B-36D94F91C2F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88B484-F7A1-2DC9-2F0E-E71B6385229A}"/>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B6B90AA6-68A0-14F5-4339-9778F2C433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549479-79BF-523F-90DC-B195BB88D953}"/>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133100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26426-A885-6A1B-7D1F-4E4EEFBE0A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F82C17-5F82-6099-8A35-AEEC6F41A1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C0CF8F-A96C-B4D6-89C4-69AD5672D31D}"/>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628D5FC6-4C82-13AE-9742-C67664FED5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78E82A-1301-EB81-91AA-D929544B7F3C}"/>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40120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655D9-D1C5-DADD-8A7D-4E2D671A3AD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ECE43FD-A01B-1E28-2965-E867DE26F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A43DE1-421B-DD26-8120-1FEA38D88E98}"/>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F900B66E-74DE-AEEB-4BD4-D1C6658A33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367BD8-B14E-6B1E-C2CC-60E00111DE16}"/>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2257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5D13B-2497-3CE4-7A2E-551B7B857D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BA601F-3DA6-EFED-CC4B-6164F1C4950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3D14F-BCA2-4AF9-764E-8FF5EC31881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5BCAFB3-90AF-1C4A-EB4D-A2FCA1B4168A}"/>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6" name="Tijdelijke aanduiding voor voettekst 5">
            <a:extLst>
              <a:ext uri="{FF2B5EF4-FFF2-40B4-BE49-F238E27FC236}">
                <a16:creationId xmlns:a16="http://schemas.microsoft.com/office/drawing/2014/main" id="{A4251413-6B48-C9C6-9E78-1EB611AB80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5116B6-9F6B-21DC-1867-B031734EBE1D}"/>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348452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26AB7-6133-E4E0-1848-D9ED8F3B4B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E25D98F-AB01-A954-5796-7DA5CADFB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2BBF5BA-07A8-B2BE-93B6-1D437DADC88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DFBF40-CA72-AC53-0382-C93C27AB4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9CBCD16-546E-5178-3E14-6DEDBBAC5D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AAE2E3-A4C2-0025-29C1-3A6EE6D780F0}"/>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8" name="Tijdelijke aanduiding voor voettekst 7">
            <a:extLst>
              <a:ext uri="{FF2B5EF4-FFF2-40B4-BE49-F238E27FC236}">
                <a16:creationId xmlns:a16="http://schemas.microsoft.com/office/drawing/2014/main" id="{54C76771-D759-C4B8-9713-39558EA789A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FACB75-CBD7-D819-9BC6-F7547655E858}"/>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34619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953D8-285A-07B3-74A7-FFFA51A6DA0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7BC1CE4-8152-35A3-E9CC-BA3EA71CB13E}"/>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4" name="Tijdelijke aanduiding voor voettekst 3">
            <a:extLst>
              <a:ext uri="{FF2B5EF4-FFF2-40B4-BE49-F238E27FC236}">
                <a16:creationId xmlns:a16="http://schemas.microsoft.com/office/drawing/2014/main" id="{002D2B95-33E5-B435-D9F8-4E71A76F0C6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9BF312E-E8A1-0CDF-5755-0938AC303240}"/>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350320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055564-6825-C579-0337-0157F2DC58D3}"/>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3" name="Tijdelijke aanduiding voor voettekst 2">
            <a:extLst>
              <a:ext uri="{FF2B5EF4-FFF2-40B4-BE49-F238E27FC236}">
                <a16:creationId xmlns:a16="http://schemas.microsoft.com/office/drawing/2014/main" id="{A7D6B5D8-0734-5198-BB6E-62A3A275E6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D153B25-4186-3E94-D0C6-4923DA849C19}"/>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163209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4D875-6325-86DB-0F1F-3DD049FB09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4BC4339-E3F3-CE97-C9A1-127948B47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041694E-FE30-FD89-4438-8E5D119E4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09043A-C96F-982C-98A2-D14E58B21960}"/>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6" name="Tijdelijke aanduiding voor voettekst 5">
            <a:extLst>
              <a:ext uri="{FF2B5EF4-FFF2-40B4-BE49-F238E27FC236}">
                <a16:creationId xmlns:a16="http://schemas.microsoft.com/office/drawing/2014/main" id="{21D09713-4F4C-E49F-1714-FDC50361B9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94CEC8-5115-F901-48CA-1859063958ED}"/>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294036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A385D-DB87-F722-FB04-36B36CEFF0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4179C7B-0C78-96F1-D433-158B4954F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9836214-4F3F-697E-891A-232BC5134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155383-FCA0-B162-D6FC-3924042AA850}"/>
              </a:ext>
            </a:extLst>
          </p:cNvPr>
          <p:cNvSpPr>
            <a:spLocks noGrp="1"/>
          </p:cNvSpPr>
          <p:nvPr>
            <p:ph type="dt" sz="half" idx="10"/>
          </p:nvPr>
        </p:nvSpPr>
        <p:spPr/>
        <p:txBody>
          <a:bodyPr/>
          <a:lstStyle/>
          <a:p>
            <a:fld id="{350ED542-26AC-40BD-A604-97E7450CF410}" type="datetimeFigureOut">
              <a:rPr lang="nl-NL" smtClean="0"/>
              <a:t>10-5-2026</a:t>
            </a:fld>
            <a:endParaRPr lang="nl-NL"/>
          </a:p>
        </p:txBody>
      </p:sp>
      <p:sp>
        <p:nvSpPr>
          <p:cNvPr id="6" name="Tijdelijke aanduiding voor voettekst 5">
            <a:extLst>
              <a:ext uri="{FF2B5EF4-FFF2-40B4-BE49-F238E27FC236}">
                <a16:creationId xmlns:a16="http://schemas.microsoft.com/office/drawing/2014/main" id="{796C44F1-54DC-B686-8A86-B9827B57E9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A1736C-FA09-7D25-1809-F0654B1EB954}"/>
              </a:ext>
            </a:extLst>
          </p:cNvPr>
          <p:cNvSpPr>
            <a:spLocks noGrp="1"/>
          </p:cNvSpPr>
          <p:nvPr>
            <p:ph type="sldNum" sz="quarter" idx="12"/>
          </p:nvPr>
        </p:nvSpPr>
        <p:spPr/>
        <p:txBody>
          <a:bodyPr/>
          <a:lstStyle/>
          <a:p>
            <a:fld id="{AEBC95B1-4A45-40FD-B515-8809DA752DE6}" type="slidenum">
              <a:rPr lang="nl-NL" smtClean="0"/>
              <a:t>‹nr.›</a:t>
            </a:fld>
            <a:endParaRPr lang="nl-NL"/>
          </a:p>
        </p:txBody>
      </p:sp>
    </p:spTree>
    <p:extLst>
      <p:ext uri="{BB962C8B-B14F-4D97-AF65-F5344CB8AC3E}">
        <p14:creationId xmlns:p14="http://schemas.microsoft.com/office/powerpoint/2010/main" val="372982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8E10F62-DBF8-3C85-79D1-1A0D3E80F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5AB8FE-BA5D-41D5-996C-664E20AFE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E8FEEA-CC7E-D9CA-3CA1-5F5D0869F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ED542-26AC-40BD-A604-97E7450CF410}" type="datetimeFigureOut">
              <a:rPr lang="nl-NL" smtClean="0"/>
              <a:t>10-5-2026</a:t>
            </a:fld>
            <a:endParaRPr lang="nl-NL"/>
          </a:p>
        </p:txBody>
      </p:sp>
      <p:sp>
        <p:nvSpPr>
          <p:cNvPr id="5" name="Tijdelijke aanduiding voor voettekst 4">
            <a:extLst>
              <a:ext uri="{FF2B5EF4-FFF2-40B4-BE49-F238E27FC236}">
                <a16:creationId xmlns:a16="http://schemas.microsoft.com/office/drawing/2014/main" id="{3249C03B-D391-7966-1AF8-1751961A2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30B8EA-6D34-D77A-7ACE-94B147E28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5B1-4A45-40FD-B515-8809DA752DE6}" type="slidenum">
              <a:rPr lang="nl-NL" smtClean="0"/>
              <a:t>‹nr.›</a:t>
            </a:fld>
            <a:endParaRPr lang="nl-NL"/>
          </a:p>
        </p:txBody>
      </p:sp>
    </p:spTree>
    <p:extLst>
      <p:ext uri="{BB962C8B-B14F-4D97-AF65-F5344CB8AC3E}">
        <p14:creationId xmlns:p14="http://schemas.microsoft.com/office/powerpoint/2010/main" val="111517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ji.nl/" TargetMode="External"/><Relationship Id="rId2" Type="http://schemas.openxmlformats.org/officeDocument/2006/relationships/hyperlink" Target="https://www.onderwijsinspectie.nl/" TargetMode="External"/><Relationship Id="rId1" Type="http://schemas.openxmlformats.org/officeDocument/2006/relationships/slideLayout" Target="../slideLayouts/slideLayout1.xml"/><Relationship Id="rId4" Type="http://schemas.openxmlformats.org/officeDocument/2006/relationships/hyperlink" Target="https://www.schoolenveiligheid.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009046-DF63-A8A2-CB14-24D66C1C3F9A}"/>
              </a:ext>
            </a:extLst>
          </p:cNvPr>
          <p:cNvPicPr>
            <a:picLocks noChangeAspect="1"/>
          </p:cNvPicPr>
          <p:nvPr/>
        </p:nvPicPr>
        <p:blipFill>
          <a:blip r:embed="rId2">
            <a:extLst>
              <a:ext uri="{28A0092B-C50C-407E-A947-70E740481C1C}">
                <a14:useLocalDpi xmlns:a14="http://schemas.microsoft.com/office/drawing/2010/main" val="0"/>
              </a:ext>
            </a:extLst>
          </a:blip>
          <a:srcRect l="13624" r="-3424"/>
          <a:stretch>
            <a:fillRect/>
          </a:stretch>
        </p:blipFill>
        <p:spPr>
          <a:xfrm>
            <a:off x="0" y="0"/>
            <a:ext cx="12713918" cy="6858000"/>
          </a:xfrm>
          <a:prstGeom prst="rect">
            <a:avLst/>
          </a:prstGeom>
        </p:spPr>
      </p:pic>
      <p:sp>
        <p:nvSpPr>
          <p:cNvPr id="2" name="Titel 1">
            <a:extLst>
              <a:ext uri="{FF2B5EF4-FFF2-40B4-BE49-F238E27FC236}">
                <a16:creationId xmlns:a16="http://schemas.microsoft.com/office/drawing/2014/main" id="{3303F716-640C-32EE-7868-0BC05F3ED26F}"/>
              </a:ext>
            </a:extLst>
          </p:cNvPr>
          <p:cNvSpPr>
            <a:spLocks noGrp="1"/>
          </p:cNvSpPr>
          <p:nvPr>
            <p:ph type="ctrTitle"/>
          </p:nvPr>
        </p:nvSpPr>
        <p:spPr>
          <a:xfrm>
            <a:off x="597409" y="246888"/>
            <a:ext cx="5925312" cy="3182112"/>
          </a:xfrm>
        </p:spPr>
        <p:txBody>
          <a:bodyPr>
            <a:normAutofit fontScale="90000"/>
          </a:bodyPr>
          <a:lstStyle/>
          <a:p>
            <a:r>
              <a:rPr lang="nl-NL" b="1" dirty="0"/>
              <a:t>Sociale veiligheid en </a:t>
            </a:r>
            <a:br>
              <a:rPr lang="nl-NL" b="1" dirty="0"/>
            </a:br>
            <a:r>
              <a:rPr lang="nl-NL" b="1" dirty="0"/>
              <a:t>pesten</a:t>
            </a:r>
            <a:br>
              <a:rPr lang="nl-NL" b="1" dirty="0"/>
            </a:br>
            <a:r>
              <a:rPr lang="nl-NL" b="1" dirty="0"/>
              <a:t>mbo</a:t>
            </a:r>
          </a:p>
        </p:txBody>
      </p:sp>
      <p:sp>
        <p:nvSpPr>
          <p:cNvPr id="3" name="Ondertitel 2">
            <a:extLst>
              <a:ext uri="{FF2B5EF4-FFF2-40B4-BE49-F238E27FC236}">
                <a16:creationId xmlns:a16="http://schemas.microsoft.com/office/drawing/2014/main" id="{A9869EDD-D438-FAF3-26AE-5635D68AABED}"/>
              </a:ext>
            </a:extLst>
          </p:cNvPr>
          <p:cNvSpPr>
            <a:spLocks noGrp="1"/>
          </p:cNvSpPr>
          <p:nvPr>
            <p:ph type="subTitle" idx="1"/>
          </p:nvPr>
        </p:nvSpPr>
        <p:spPr>
          <a:xfrm>
            <a:off x="421710" y="4917271"/>
            <a:ext cx="2409173" cy="1655762"/>
          </a:xfrm>
        </p:spPr>
        <p:txBody>
          <a:bodyPr/>
          <a:lstStyle/>
          <a:p>
            <a:r>
              <a:rPr lang="nl-NL" dirty="0"/>
              <a:t>Kieresoe</a:t>
            </a:r>
          </a:p>
          <a:p>
            <a:r>
              <a:rPr lang="nl-NL" dirty="0"/>
              <a:t>Lucy Reijnen</a:t>
            </a:r>
          </a:p>
          <a:p>
            <a:r>
              <a:rPr lang="nl-NL" dirty="0"/>
              <a:t>2026</a:t>
            </a:r>
          </a:p>
        </p:txBody>
      </p:sp>
    </p:spTree>
    <p:extLst>
      <p:ext uri="{BB962C8B-B14F-4D97-AF65-F5344CB8AC3E}">
        <p14:creationId xmlns:p14="http://schemas.microsoft.com/office/powerpoint/2010/main" val="298460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E2CB-29F1-957B-0857-9C17BEBAEED4}"/>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3541F50A-4269-B763-BF01-5679DAE6C225}"/>
              </a:ext>
            </a:extLst>
          </p:cNvPr>
          <p:cNvSpPr txBox="1">
            <a:spLocks/>
          </p:cNvSpPr>
          <p:nvPr/>
        </p:nvSpPr>
        <p:spPr>
          <a:xfrm>
            <a:off x="3644356" y="653372"/>
            <a:ext cx="5436582"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74EB0F4A-9317-2237-E22F-83A36D9C2686}"/>
              </a:ext>
            </a:extLst>
          </p:cNvPr>
          <p:cNvSpPr txBox="1"/>
          <p:nvPr/>
        </p:nvSpPr>
        <p:spPr>
          <a:xfrm>
            <a:off x="1584960" y="2755315"/>
            <a:ext cx="8497824" cy="1754326"/>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Een klasgenoot is vaak afwezig en lijkt niet zo gemotiveerd. Niemand wil met hem samenwerken in een groepsproject </a:t>
            </a:r>
            <a:endParaRPr lang="nl-NL" sz="3600" dirty="0">
              <a:solidFill>
                <a:srgbClr val="740000"/>
              </a:solidFill>
            </a:endParaRPr>
          </a:p>
        </p:txBody>
      </p:sp>
    </p:spTree>
    <p:extLst>
      <p:ext uri="{BB962C8B-B14F-4D97-AF65-F5344CB8AC3E}">
        <p14:creationId xmlns:p14="http://schemas.microsoft.com/office/powerpoint/2010/main" val="248938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EB99-E4C7-321F-347C-DDB10EC6D95D}"/>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A07CC116-AEE7-D11C-B614-EB64D3EF4596}"/>
              </a:ext>
            </a:extLst>
          </p:cNvPr>
          <p:cNvSpPr txBox="1">
            <a:spLocks/>
          </p:cNvSpPr>
          <p:nvPr/>
        </p:nvSpPr>
        <p:spPr>
          <a:xfrm>
            <a:off x="3644356" y="653372"/>
            <a:ext cx="5310458"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6FC6D2BF-1A24-9F04-E149-5D072FB8B5C9}"/>
              </a:ext>
            </a:extLst>
          </p:cNvPr>
          <p:cNvSpPr txBox="1"/>
          <p:nvPr/>
        </p:nvSpPr>
        <p:spPr>
          <a:xfrm>
            <a:off x="573024" y="2616815"/>
            <a:ext cx="10631424" cy="2308324"/>
          </a:xfrm>
          <a:prstGeom prst="rect">
            <a:avLst/>
          </a:prstGeom>
          <a:noFill/>
        </p:spPr>
        <p:txBody>
          <a:bodyPr wrap="square">
            <a:spAutoFit/>
          </a:bodyPr>
          <a:lstStyle/>
          <a:p>
            <a:pPr algn="ctr"/>
            <a:r>
              <a:rPr lang="nl-NL" sz="3600" kern="0" dirty="0">
                <a:solidFill>
                  <a:schemeClr val="accent2">
                    <a:lumMod val="50000"/>
                  </a:schemeClr>
                </a:solidFill>
                <a:latin typeface="Arial" panose="020B0604020202020204" pitchFamily="34" charset="0"/>
                <a:ea typeface="Aptos" panose="020B0004020202020204" pitchFamily="34" charset="0"/>
              </a:rPr>
              <a:t>Drie meisjes komen van dezelfde school. Twee meisjes hebben een goede vriendschap. Het derde meisje hoort er eigenlijk niet meer bij. Ze vindt dat best erg. </a:t>
            </a:r>
            <a:endParaRPr lang="nl-NL" sz="3600" dirty="0">
              <a:solidFill>
                <a:schemeClr val="accent2">
                  <a:lumMod val="50000"/>
                </a:schemeClr>
              </a:solidFill>
              <a:latin typeface="Fellix"/>
            </a:endParaRPr>
          </a:p>
        </p:txBody>
      </p:sp>
    </p:spTree>
    <p:extLst>
      <p:ext uri="{BB962C8B-B14F-4D97-AF65-F5344CB8AC3E}">
        <p14:creationId xmlns:p14="http://schemas.microsoft.com/office/powerpoint/2010/main" val="252651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F9B8-9FF0-D3A1-9139-ED77E78BD0E2}"/>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DECFC9ED-858B-835C-4E95-DE1C8858F2DC}"/>
              </a:ext>
            </a:extLst>
          </p:cNvPr>
          <p:cNvSpPr txBox="1">
            <a:spLocks/>
          </p:cNvSpPr>
          <p:nvPr/>
        </p:nvSpPr>
        <p:spPr>
          <a:xfrm>
            <a:off x="3644356" y="653372"/>
            <a:ext cx="4900554"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D2FEC02E-A649-629E-5B26-342B9ECB98D7}"/>
              </a:ext>
            </a:extLst>
          </p:cNvPr>
          <p:cNvSpPr txBox="1"/>
          <p:nvPr/>
        </p:nvSpPr>
        <p:spPr>
          <a:xfrm>
            <a:off x="959056" y="2616815"/>
            <a:ext cx="9684560" cy="1754326"/>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Marian zweet heel veel. Daarom wil niemand naast haar zitten en als er in groepjes gewerkt moet worden wordt ze nooit uitgekozen.</a:t>
            </a:r>
            <a:endParaRPr lang="nl-NL" sz="3600" dirty="0">
              <a:solidFill>
                <a:srgbClr val="740000"/>
              </a:solidFill>
            </a:endParaRPr>
          </a:p>
        </p:txBody>
      </p:sp>
    </p:spTree>
    <p:extLst>
      <p:ext uri="{BB962C8B-B14F-4D97-AF65-F5344CB8AC3E}">
        <p14:creationId xmlns:p14="http://schemas.microsoft.com/office/powerpoint/2010/main" val="136564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F64E-379E-2EF0-D467-8CB6EE6DA4D0}"/>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E4D95CCA-5DF7-0031-9207-CEE4ABC31294}"/>
              </a:ext>
            </a:extLst>
          </p:cNvPr>
          <p:cNvSpPr txBox="1">
            <a:spLocks/>
          </p:cNvSpPr>
          <p:nvPr/>
        </p:nvSpPr>
        <p:spPr>
          <a:xfrm>
            <a:off x="3644355" y="653372"/>
            <a:ext cx="5226375"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2" name="Tekstvak 1">
            <a:extLst>
              <a:ext uri="{FF2B5EF4-FFF2-40B4-BE49-F238E27FC236}">
                <a16:creationId xmlns:a16="http://schemas.microsoft.com/office/drawing/2014/main" id="{C799D104-BE4F-F840-2C30-1838617BDFD0}"/>
              </a:ext>
            </a:extLst>
          </p:cNvPr>
          <p:cNvSpPr txBox="1"/>
          <p:nvPr/>
        </p:nvSpPr>
        <p:spPr>
          <a:xfrm>
            <a:off x="1572768" y="2616815"/>
            <a:ext cx="8583168" cy="1754326"/>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Donald en Anneloes hebben een relatie en zijn erg klef met elkaar. Iedereen heeft er last van.</a:t>
            </a:r>
            <a:endParaRPr lang="nl-NL" sz="3600" dirty="0">
              <a:solidFill>
                <a:schemeClr val="accent2">
                  <a:lumMod val="50000"/>
                </a:schemeClr>
              </a:solidFill>
            </a:endParaRPr>
          </a:p>
        </p:txBody>
      </p:sp>
    </p:spTree>
    <p:extLst>
      <p:ext uri="{BB962C8B-B14F-4D97-AF65-F5344CB8AC3E}">
        <p14:creationId xmlns:p14="http://schemas.microsoft.com/office/powerpoint/2010/main" val="50224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F2A4-408B-DA14-CA69-D3783A36963B}"/>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A51A98CE-A6F9-071D-2220-672595431EB6}"/>
              </a:ext>
            </a:extLst>
          </p:cNvPr>
          <p:cNvSpPr txBox="1">
            <a:spLocks/>
          </p:cNvSpPr>
          <p:nvPr/>
        </p:nvSpPr>
        <p:spPr>
          <a:xfrm>
            <a:off x="3644355" y="653372"/>
            <a:ext cx="4984637"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232B939B-0435-DA5E-301B-4407B4F4C843}"/>
              </a:ext>
            </a:extLst>
          </p:cNvPr>
          <p:cNvSpPr txBox="1"/>
          <p:nvPr/>
        </p:nvSpPr>
        <p:spPr>
          <a:xfrm>
            <a:off x="1146520" y="2274838"/>
            <a:ext cx="9643872" cy="2308324"/>
          </a:xfrm>
          <a:prstGeom prst="rect">
            <a:avLst/>
          </a:prstGeom>
          <a:noFill/>
        </p:spPr>
        <p:txBody>
          <a:bodyPr wrap="square">
            <a:spAutoFit/>
          </a:bodyPr>
          <a:lstStyle/>
          <a:p>
            <a:pPr algn="ctr"/>
            <a:r>
              <a:rPr lang="nl-NL" sz="3600" dirty="0">
                <a:solidFill>
                  <a:srgbClr val="740000"/>
                </a:solidFill>
                <a:effectLst/>
                <a:latin typeface="Arial" panose="020B0604020202020204" pitchFamily="34" charset="0"/>
                <a:ea typeface="Aptos" panose="020B0004020202020204" pitchFamily="34" charset="0"/>
              </a:rPr>
              <a:t>Een student heeft in het begin van het schooljaar iets stoms gedaan. Sindsdien krijgt hij bijna overal de schuld van zogenaamd voor de grap.</a:t>
            </a:r>
            <a:endParaRPr lang="nl-NL" sz="3600" dirty="0">
              <a:solidFill>
                <a:srgbClr val="740000"/>
              </a:solidFill>
            </a:endParaRPr>
          </a:p>
        </p:txBody>
      </p:sp>
    </p:spTree>
    <p:extLst>
      <p:ext uri="{BB962C8B-B14F-4D97-AF65-F5344CB8AC3E}">
        <p14:creationId xmlns:p14="http://schemas.microsoft.com/office/powerpoint/2010/main" val="88026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73F1-E563-8466-DF26-061FCA4733EC}"/>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CC246063-FB51-9F16-8A32-9514C752CA88}"/>
              </a:ext>
            </a:extLst>
          </p:cNvPr>
          <p:cNvSpPr txBox="1">
            <a:spLocks/>
          </p:cNvSpPr>
          <p:nvPr/>
        </p:nvSpPr>
        <p:spPr>
          <a:xfrm>
            <a:off x="3644355" y="653372"/>
            <a:ext cx="4974127"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FEDC2E3D-F4C3-5840-8F8B-D0613FB04747}"/>
              </a:ext>
            </a:extLst>
          </p:cNvPr>
          <p:cNvSpPr txBox="1"/>
          <p:nvPr/>
        </p:nvSpPr>
        <p:spPr>
          <a:xfrm>
            <a:off x="827000" y="2165711"/>
            <a:ext cx="10282912" cy="2308324"/>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Meltem is een echte snitcher. Ze vertelt alles door aan docenten. Je kunt haar niet vertrouwen. Niemand gaat meer met haar om en in de pauzes wordt ze genegeerd.</a:t>
            </a:r>
            <a:endParaRPr lang="nl-NL" sz="3600" dirty="0">
              <a:solidFill>
                <a:srgbClr val="740000"/>
              </a:solidFill>
            </a:endParaRPr>
          </a:p>
        </p:txBody>
      </p:sp>
    </p:spTree>
    <p:extLst>
      <p:ext uri="{BB962C8B-B14F-4D97-AF65-F5344CB8AC3E}">
        <p14:creationId xmlns:p14="http://schemas.microsoft.com/office/powerpoint/2010/main" val="96718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D3EBF-56FD-16EC-296F-DB773312907A}"/>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AA51983A-0649-8C86-BF74-5173E3E13DB5}"/>
              </a:ext>
            </a:extLst>
          </p:cNvPr>
          <p:cNvPicPr>
            <a:picLocks noChangeAspect="1"/>
          </p:cNvPicPr>
          <p:nvPr/>
        </p:nvPicPr>
        <p:blipFill>
          <a:blip r:embed="rId2"/>
          <a:stretch>
            <a:fillRect/>
          </a:stretch>
        </p:blipFill>
        <p:spPr>
          <a:xfrm>
            <a:off x="94013" y="1601292"/>
            <a:ext cx="5468586" cy="4974767"/>
          </a:xfrm>
          <a:prstGeom prst="rect">
            <a:avLst/>
          </a:prstGeom>
        </p:spPr>
      </p:pic>
      <p:sp>
        <p:nvSpPr>
          <p:cNvPr id="5" name="Titel 4">
            <a:extLst>
              <a:ext uri="{FF2B5EF4-FFF2-40B4-BE49-F238E27FC236}">
                <a16:creationId xmlns:a16="http://schemas.microsoft.com/office/drawing/2014/main" id="{64BB04FD-5093-40FE-C126-ED9C4EA5613B}"/>
              </a:ext>
            </a:extLst>
          </p:cNvPr>
          <p:cNvSpPr txBox="1">
            <a:spLocks/>
          </p:cNvSpPr>
          <p:nvPr/>
        </p:nvSpPr>
        <p:spPr>
          <a:xfrm>
            <a:off x="5562599" y="693421"/>
            <a:ext cx="6629401" cy="1112519"/>
          </a:xfrm>
          <a:prstGeom prst="rect">
            <a:avLst/>
          </a:prstGeom>
        </p:spPr>
        <p:txBody>
          <a:bodyPr vert="horz" lIns="91440" tIns="45720" rIns="91440" bIns="45720" rtlCol="0" anchor="t" anchorCtr="0">
            <a:norm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fontAlgn="auto">
              <a:lnSpc>
                <a:spcPct val="90000"/>
              </a:lnSpc>
              <a:spcAft>
                <a:spcPts val="600"/>
              </a:spcAft>
              <a:buClrTx/>
              <a:buSzTx/>
              <a:tabLst/>
              <a:defRPr/>
            </a:pPr>
            <a:r>
              <a:rPr kumimoji="0" lang="en-US" sz="4800" b="1" i="0" u="none" strike="noStrike" kern="1200" cap="none" spc="0" normalizeH="0" baseline="0" noProof="0" dirty="0" err="1">
                <a:ln>
                  <a:noFill/>
                </a:ln>
                <a:solidFill>
                  <a:schemeClr val="tx1"/>
                </a:solidFill>
                <a:effectLst/>
                <a:uLnTx/>
                <a:uFillTx/>
                <a:latin typeface="+mj-lt"/>
                <a:ea typeface="+mj-ea"/>
                <a:cs typeface="+mj-cs"/>
              </a:rPr>
              <a:t>Vul</a:t>
            </a:r>
            <a:r>
              <a:rPr kumimoji="0" lang="en-US" sz="4800" b="1" i="0" u="none" strike="noStrike" kern="1200" cap="none" spc="0" normalizeH="0" baseline="0" noProof="0" dirty="0">
                <a:ln>
                  <a:noFill/>
                </a:ln>
                <a:solidFill>
                  <a:schemeClr val="tx1"/>
                </a:solidFill>
                <a:effectLst/>
                <a:uLnTx/>
                <a:uFillTx/>
                <a:latin typeface="+mj-lt"/>
                <a:ea typeface="+mj-ea"/>
                <a:cs typeface="+mj-cs"/>
              </a:rPr>
              <a:t> in op de </a:t>
            </a:r>
            <a:r>
              <a:rPr kumimoji="0" lang="en-US" sz="4800" b="1" i="0" u="none" strike="noStrike" kern="1200" cap="none" spc="0" normalizeH="0" baseline="0" noProof="0" dirty="0" err="1">
                <a:ln>
                  <a:noFill/>
                </a:ln>
                <a:solidFill>
                  <a:schemeClr val="tx1"/>
                </a:solidFill>
                <a:effectLst/>
                <a:uLnTx/>
                <a:uFillTx/>
                <a:latin typeface="+mj-lt"/>
                <a:ea typeface="+mj-ea"/>
                <a:cs typeface="+mj-cs"/>
              </a:rPr>
              <a:t>gele</a:t>
            </a:r>
            <a:r>
              <a:rPr kumimoji="0" lang="en-US" sz="4800" b="1" i="0" u="none" strike="noStrike" kern="1200" cap="none" spc="0" normalizeH="0" baseline="0" noProof="0" dirty="0">
                <a:ln>
                  <a:noFill/>
                </a:ln>
                <a:solidFill>
                  <a:schemeClr val="tx1"/>
                </a:solidFill>
                <a:effectLst/>
                <a:uLnTx/>
                <a:uFillTx/>
                <a:latin typeface="+mj-lt"/>
                <a:ea typeface="+mj-ea"/>
                <a:cs typeface="+mj-cs"/>
              </a:rPr>
              <a:t> Post-it</a:t>
            </a:r>
          </a:p>
        </p:txBody>
      </p:sp>
      <p:sp>
        <p:nvSpPr>
          <p:cNvPr id="6" name="Tijdelijke aanduiding voor inhoud 4">
            <a:extLst>
              <a:ext uri="{FF2B5EF4-FFF2-40B4-BE49-F238E27FC236}">
                <a16:creationId xmlns:a16="http://schemas.microsoft.com/office/drawing/2014/main" id="{228CF3C2-25F2-B651-7EC9-AE68FE263AEC}"/>
              </a:ext>
            </a:extLst>
          </p:cNvPr>
          <p:cNvSpPr txBox="1">
            <a:spLocks/>
          </p:cNvSpPr>
          <p:nvPr/>
        </p:nvSpPr>
        <p:spPr>
          <a:xfrm>
            <a:off x="6084048" y="1776463"/>
            <a:ext cx="4892560" cy="3995072"/>
          </a:xfrm>
          <a:prstGeom prst="rect">
            <a:avLst/>
          </a:prstGeom>
        </p:spPr>
        <p:txBody>
          <a:bodyPr vert="horz" lIns="72000" tIns="36000" rIns="72000" bIns="36000" rtlCol="0">
            <a:normAutofit/>
          </a:bodyPr>
          <a:lstStyle>
            <a:lvl1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1pPr>
            <a:lvl2pPr marL="395288" indent="-395288" algn="l" defTabSz="914400" rtl="0" eaLnBrk="1" latinLnBrk="0" hangingPunct="1">
              <a:lnSpc>
                <a:spcPts val="3000"/>
              </a:lnSpc>
              <a:spcBef>
                <a:spcPts val="1500"/>
              </a:spcBef>
              <a:buFontTx/>
              <a:buBlip>
                <a:blip r:embed="rId3"/>
              </a:buBlip>
              <a:defRPr sz="2000" kern="1200">
                <a:solidFill>
                  <a:schemeClr val="accent4"/>
                </a:solidFill>
                <a:latin typeface="+mn-lt"/>
                <a:ea typeface="+mn-ea"/>
                <a:cs typeface="+mn-cs"/>
              </a:defRPr>
            </a:lvl2pPr>
            <a:lvl3pPr marL="648000" indent="-252000" algn="l" defTabSz="914400" rtl="0" eaLnBrk="1" latinLnBrk="0" hangingPunct="1">
              <a:lnSpc>
                <a:spcPts val="3000"/>
              </a:lnSpc>
              <a:spcBef>
                <a:spcPts val="0"/>
              </a:spcBef>
              <a:buFont typeface="Arial" panose="020B0604020202020204" pitchFamily="34" charset="0"/>
              <a:buChar char="•"/>
              <a:defRPr sz="2000" kern="1200">
                <a:solidFill>
                  <a:schemeClr val="accent4"/>
                </a:solidFill>
                <a:latin typeface="+mn-lt"/>
                <a:ea typeface="+mn-ea"/>
                <a:cs typeface="+mn-cs"/>
              </a:defRPr>
            </a:lvl3pPr>
            <a:lvl4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4pPr>
            <a:lvl5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60404"/>
                </a:solidFill>
                <a:effectLst/>
                <a:uLnTx/>
                <a:uFillTx/>
                <a:latin typeface="Fellix"/>
                <a:ea typeface="+mn-ea"/>
                <a:cs typeface="+mn-cs"/>
              </a:rPr>
              <a:t> </a:t>
            </a:r>
            <a:r>
              <a:rPr kumimoji="0" lang="nl-NL" sz="3600" b="0" i="0" u="none" strike="noStrike" kern="1200" cap="none" spc="0" normalizeH="0" baseline="0" noProof="0" dirty="0">
                <a:ln>
                  <a:noFill/>
                </a:ln>
                <a:solidFill>
                  <a:srgbClr val="660404"/>
                </a:solidFill>
                <a:effectLst/>
                <a:uLnTx/>
                <a:uFillTx/>
                <a:latin typeface="Felli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660404"/>
                </a:solidFill>
                <a:effectLst/>
                <a:uLnTx/>
                <a:uFillTx/>
                <a:latin typeface="Fellix"/>
                <a:ea typeface="+mn-ea"/>
                <a:cs typeface="+mn-cs"/>
              </a:rPr>
              <a:t>Dit kan ik zelf of samen met anderen doen om ervoor te zorgen dat de groep een fijne groep blijft</a:t>
            </a:r>
          </a:p>
        </p:txBody>
      </p:sp>
    </p:spTree>
    <p:extLst>
      <p:ext uri="{BB962C8B-B14F-4D97-AF65-F5344CB8AC3E}">
        <p14:creationId xmlns:p14="http://schemas.microsoft.com/office/powerpoint/2010/main" val="133867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66ABC794-C0D4-7821-B537-CD9F02CF5CD3}"/>
              </a:ext>
            </a:extLst>
          </p:cNvPr>
          <p:cNvSpPr txBox="1">
            <a:spLocks/>
          </p:cNvSpPr>
          <p:nvPr/>
        </p:nvSpPr>
        <p:spPr>
          <a:xfrm>
            <a:off x="862781" y="871488"/>
            <a:ext cx="10231640" cy="583686"/>
          </a:xfrm>
          <a:prstGeom prst="rect">
            <a:avLst/>
          </a:prstGeom>
        </p:spPr>
        <p:txBody>
          <a:bodyPr vert="horz" lIns="72000" tIns="108000" rIns="72000" bIns="36000" rtlCol="0" anchor="t" anchorCtr="0">
            <a:normAutofit/>
          </a:bodyPr>
          <a:lstStyle>
            <a:lvl1pPr algn="l" defTabSz="914400" rtl="0" eaLnBrk="1" latinLnBrk="0" hangingPunct="1">
              <a:lnSpc>
                <a:spcPts val="3200"/>
              </a:lnSpc>
              <a:spcBef>
                <a:spcPct val="0"/>
              </a:spcBef>
              <a:buNone/>
              <a:defRPr sz="3500" b="1" kern="1200">
                <a:solidFill>
                  <a:schemeClr val="accent4"/>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3500" b="1" i="0" u="none" strike="noStrike" kern="1200" cap="none" spc="0" normalizeH="0" baseline="0" noProof="0">
                <a:ln>
                  <a:noFill/>
                </a:ln>
                <a:solidFill>
                  <a:srgbClr val="660404"/>
                </a:solidFill>
                <a:effectLst/>
                <a:uLnTx/>
                <a:uFillTx/>
                <a:latin typeface="Fellix"/>
                <a:ea typeface="+mj-ea"/>
                <a:cs typeface="+mj-cs"/>
              </a:rPr>
              <a:t>Vul in op de blauwe Post-it</a:t>
            </a:r>
            <a:endParaRPr kumimoji="0" lang="nl-NL" sz="3500" b="1" i="0" u="none" strike="noStrike" kern="1200" cap="none" spc="0" normalizeH="0" baseline="0" noProof="0" dirty="0">
              <a:ln>
                <a:noFill/>
              </a:ln>
              <a:solidFill>
                <a:srgbClr val="660404"/>
              </a:solidFill>
              <a:effectLst/>
              <a:uLnTx/>
              <a:uFillTx/>
              <a:latin typeface="Fellix"/>
              <a:ea typeface="+mj-ea"/>
              <a:cs typeface="+mj-cs"/>
            </a:endParaRPr>
          </a:p>
        </p:txBody>
      </p:sp>
      <p:pic>
        <p:nvPicPr>
          <p:cNvPr id="5" name="Afbeelding 4">
            <a:extLst>
              <a:ext uri="{FF2B5EF4-FFF2-40B4-BE49-F238E27FC236}">
                <a16:creationId xmlns:a16="http://schemas.microsoft.com/office/drawing/2014/main" id="{0B4654D6-1E79-EEEF-77DC-FD54902E4C09}"/>
              </a:ext>
            </a:extLst>
          </p:cNvPr>
          <p:cNvPicPr>
            <a:picLocks noChangeAspect="1"/>
          </p:cNvPicPr>
          <p:nvPr/>
        </p:nvPicPr>
        <p:blipFill>
          <a:blip r:embed="rId2"/>
          <a:stretch>
            <a:fillRect/>
          </a:stretch>
        </p:blipFill>
        <p:spPr>
          <a:xfrm>
            <a:off x="6096000" y="1091000"/>
            <a:ext cx="5450296" cy="4895512"/>
          </a:xfrm>
          <a:prstGeom prst="rect">
            <a:avLst/>
          </a:prstGeom>
        </p:spPr>
      </p:pic>
      <p:sp>
        <p:nvSpPr>
          <p:cNvPr id="6" name="Tijdelijke aanduiding voor inhoud 4">
            <a:extLst>
              <a:ext uri="{FF2B5EF4-FFF2-40B4-BE49-F238E27FC236}">
                <a16:creationId xmlns:a16="http://schemas.microsoft.com/office/drawing/2014/main" id="{F40455F1-A962-42F8-D905-880DB77B7A27}"/>
              </a:ext>
            </a:extLst>
          </p:cNvPr>
          <p:cNvSpPr txBox="1">
            <a:spLocks/>
          </p:cNvSpPr>
          <p:nvPr/>
        </p:nvSpPr>
        <p:spPr>
          <a:xfrm>
            <a:off x="829052" y="2142223"/>
            <a:ext cx="5149549" cy="3112529"/>
          </a:xfrm>
          <a:prstGeom prst="rect">
            <a:avLst/>
          </a:prstGeom>
        </p:spPr>
        <p:txBody>
          <a:bodyPr vert="horz" lIns="72000" tIns="36000" rIns="72000" bIns="36000" rtlCol="0">
            <a:normAutofit/>
          </a:bodyPr>
          <a:lstStyle>
            <a:lvl1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1pPr>
            <a:lvl2pPr marL="395288" indent="-395288" algn="l" defTabSz="914400" rtl="0" eaLnBrk="1" latinLnBrk="0" hangingPunct="1">
              <a:lnSpc>
                <a:spcPts val="3000"/>
              </a:lnSpc>
              <a:spcBef>
                <a:spcPts val="1500"/>
              </a:spcBef>
              <a:buFontTx/>
              <a:buBlip>
                <a:blip r:embed="rId3"/>
              </a:buBlip>
              <a:defRPr sz="2000" kern="1200">
                <a:solidFill>
                  <a:schemeClr val="accent4"/>
                </a:solidFill>
                <a:latin typeface="+mn-lt"/>
                <a:ea typeface="+mn-ea"/>
                <a:cs typeface="+mn-cs"/>
              </a:defRPr>
            </a:lvl2pPr>
            <a:lvl3pPr marL="648000" indent="-252000" algn="l" defTabSz="914400" rtl="0" eaLnBrk="1" latinLnBrk="0" hangingPunct="1">
              <a:lnSpc>
                <a:spcPts val="3000"/>
              </a:lnSpc>
              <a:spcBef>
                <a:spcPts val="0"/>
              </a:spcBef>
              <a:buFont typeface="Arial" panose="020B0604020202020204" pitchFamily="34" charset="0"/>
              <a:buChar char="•"/>
              <a:defRPr sz="2000" kern="1200">
                <a:solidFill>
                  <a:schemeClr val="accent4"/>
                </a:solidFill>
                <a:latin typeface="+mn-lt"/>
                <a:ea typeface="+mn-ea"/>
                <a:cs typeface="+mn-cs"/>
              </a:defRPr>
            </a:lvl3pPr>
            <a:lvl4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4pPr>
            <a:lvl5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srgbClr val="660404"/>
                </a:solidFill>
                <a:effectLst/>
                <a:uLnTx/>
                <a:uFillTx/>
                <a:latin typeface="Fellix"/>
                <a:ea typeface="+mn-ea"/>
                <a:cs typeface="+mn-cs"/>
              </a:rPr>
              <a:t>Aan deze regels moet iedereen zich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a:ln>
                  <a:noFill/>
                </a:ln>
                <a:solidFill>
                  <a:srgbClr val="660404"/>
                </a:solidFill>
                <a:effectLst/>
                <a:uLnTx/>
                <a:uFillTx/>
                <a:latin typeface="Fellix"/>
                <a:ea typeface="+mn-ea"/>
                <a:cs typeface="+mn-cs"/>
              </a:rPr>
              <a:t>zodat de groep een fijne groep blijft </a:t>
            </a:r>
            <a:endParaRPr kumimoji="0" lang="nl-NL" sz="3600" b="0" i="0" u="none" strike="noStrike" kern="1200" cap="none" spc="0" normalizeH="0" baseline="0" noProof="0">
              <a:ln>
                <a:noFill/>
              </a:ln>
              <a:solidFill>
                <a:srgbClr val="660404"/>
              </a:solidFill>
              <a:effectLst/>
              <a:uLnTx/>
              <a:uFillTx/>
              <a:latin typeface="Fellix"/>
              <a:ea typeface="+mn-ea"/>
              <a:cs typeface="+mn-cs"/>
            </a:endParaRPr>
          </a:p>
          <a:p>
            <a:pPr marL="0" marR="0" lvl="0" indent="0" algn="l" defTabSz="914400" rtl="0" eaLnBrk="1" fontAlgn="auto" latinLnBrk="0" hangingPunct="1">
              <a:lnSpc>
                <a:spcPts val="3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660404"/>
              </a:solidFill>
              <a:effectLst/>
              <a:uLnTx/>
              <a:uFillTx/>
              <a:latin typeface="Fellix"/>
              <a:ea typeface="+mn-ea"/>
              <a:cs typeface="+mn-cs"/>
            </a:endParaRPr>
          </a:p>
        </p:txBody>
      </p:sp>
    </p:spTree>
    <p:extLst>
      <p:ext uri="{BB962C8B-B14F-4D97-AF65-F5344CB8AC3E}">
        <p14:creationId xmlns:p14="http://schemas.microsoft.com/office/powerpoint/2010/main" val="313489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93197-B0D8-EFEB-2A7A-25AB75AE4EFA}"/>
              </a:ext>
            </a:extLst>
          </p:cNvPr>
          <p:cNvSpPr>
            <a:spLocks noGrp="1"/>
          </p:cNvSpPr>
          <p:nvPr>
            <p:ph type="ctrTitle"/>
          </p:nvPr>
        </p:nvSpPr>
        <p:spPr>
          <a:xfrm>
            <a:off x="0" y="0"/>
            <a:ext cx="4352544" cy="876491"/>
          </a:xfrm>
        </p:spPr>
        <p:txBody>
          <a:bodyPr>
            <a:normAutofit fontScale="90000"/>
          </a:bodyPr>
          <a:lstStyle/>
          <a:p>
            <a:r>
              <a:rPr lang="nl-NL" dirty="0"/>
              <a:t>Bronnen </a:t>
            </a:r>
          </a:p>
        </p:txBody>
      </p:sp>
      <p:sp>
        <p:nvSpPr>
          <p:cNvPr id="5" name="Ondertitel 4">
            <a:extLst>
              <a:ext uri="{FF2B5EF4-FFF2-40B4-BE49-F238E27FC236}">
                <a16:creationId xmlns:a16="http://schemas.microsoft.com/office/drawing/2014/main" id="{FDFA3364-B457-2257-2798-678B62046D01}"/>
              </a:ext>
            </a:extLst>
          </p:cNvPr>
          <p:cNvSpPr>
            <a:spLocks noGrp="1"/>
          </p:cNvSpPr>
          <p:nvPr>
            <p:ph type="subTitle" idx="1"/>
          </p:nvPr>
        </p:nvSpPr>
        <p:spPr>
          <a:xfrm>
            <a:off x="289560" y="1082230"/>
            <a:ext cx="11643360" cy="5570029"/>
          </a:xfrm>
        </p:spPr>
        <p:txBody>
          <a:bodyPr>
            <a:normAutofit/>
          </a:bodyPr>
          <a:lstStyle/>
          <a:p>
            <a:pPr algn="l"/>
            <a:r>
              <a:rPr lang="nl-NL" dirty="0" err="1"/>
              <a:t>Durlak</a:t>
            </a:r>
            <a:r>
              <a:rPr lang="nl-NL" dirty="0"/>
              <a:t>, J. A., et al. (2011). </a:t>
            </a:r>
            <a:r>
              <a:rPr lang="nl-NL" i="1" dirty="0"/>
              <a:t>The impact of </a:t>
            </a:r>
            <a:r>
              <a:rPr lang="nl-NL" i="1" dirty="0" err="1"/>
              <a:t>enhancing</a:t>
            </a:r>
            <a:r>
              <a:rPr lang="nl-NL" i="1" dirty="0"/>
              <a:t> </a:t>
            </a:r>
            <a:r>
              <a:rPr lang="nl-NL" i="1" dirty="0" err="1"/>
              <a:t>students</a:t>
            </a:r>
            <a:r>
              <a:rPr lang="nl-NL" i="1" dirty="0"/>
              <a:t>’ </a:t>
            </a:r>
            <a:r>
              <a:rPr lang="nl-NL" i="1" dirty="0" err="1"/>
              <a:t>social</a:t>
            </a:r>
            <a:r>
              <a:rPr lang="nl-NL" i="1" dirty="0"/>
              <a:t> </a:t>
            </a:r>
            <a:r>
              <a:rPr lang="nl-NL" i="1" dirty="0" err="1"/>
              <a:t>and</a:t>
            </a:r>
            <a:r>
              <a:rPr lang="nl-NL" i="1" dirty="0"/>
              <a:t> </a:t>
            </a:r>
            <a:r>
              <a:rPr lang="nl-NL" i="1" dirty="0" err="1"/>
              <a:t>emotional</a:t>
            </a:r>
            <a:r>
              <a:rPr lang="nl-NL" i="1" dirty="0"/>
              <a:t> </a:t>
            </a:r>
            <a:r>
              <a:rPr lang="nl-NL" i="1" dirty="0" err="1"/>
              <a:t>learning</a:t>
            </a:r>
            <a:r>
              <a:rPr lang="nl-NL" i="1" dirty="0"/>
              <a:t>: A meta-analysis</a:t>
            </a:r>
            <a:r>
              <a:rPr lang="nl-NL" dirty="0"/>
              <a:t>. Child Development.</a:t>
            </a:r>
          </a:p>
          <a:p>
            <a:pPr algn="l"/>
            <a:r>
              <a:rPr lang="nl-NL" dirty="0"/>
              <a:t>Meter, D. J., &amp; Card, N. A. (2015). </a:t>
            </a:r>
            <a:r>
              <a:rPr lang="nl-NL" i="1" dirty="0" err="1"/>
              <a:t>Effects</a:t>
            </a:r>
            <a:r>
              <a:rPr lang="nl-NL" i="1" dirty="0"/>
              <a:t> of </a:t>
            </a:r>
            <a:r>
              <a:rPr lang="nl-NL" i="1" dirty="0" err="1"/>
              <a:t>bystander</a:t>
            </a:r>
            <a:r>
              <a:rPr lang="nl-NL" i="1" dirty="0"/>
              <a:t> </a:t>
            </a:r>
            <a:r>
              <a:rPr lang="nl-NL" i="1" dirty="0" err="1"/>
              <a:t>intervention</a:t>
            </a:r>
            <a:r>
              <a:rPr lang="nl-NL" i="1" dirty="0"/>
              <a:t> on </a:t>
            </a:r>
            <a:r>
              <a:rPr lang="nl-NL" i="1" dirty="0" err="1"/>
              <a:t>bullying</a:t>
            </a:r>
            <a:r>
              <a:rPr lang="nl-NL" i="1" dirty="0"/>
              <a:t> </a:t>
            </a:r>
            <a:r>
              <a:rPr lang="nl-NL" i="1" dirty="0" err="1"/>
              <a:t>and</a:t>
            </a:r>
            <a:r>
              <a:rPr lang="nl-NL" i="1" dirty="0"/>
              <a:t> </a:t>
            </a:r>
            <a:r>
              <a:rPr lang="nl-NL" i="1" dirty="0" err="1"/>
              <a:t>victimization</a:t>
            </a:r>
            <a:r>
              <a:rPr lang="nl-NL" dirty="0"/>
              <a:t>. Journal of </a:t>
            </a:r>
            <a:r>
              <a:rPr lang="nl-NL" dirty="0" err="1"/>
              <a:t>Youth</a:t>
            </a:r>
            <a:r>
              <a:rPr lang="nl-NL" dirty="0"/>
              <a:t> </a:t>
            </a:r>
            <a:r>
              <a:rPr lang="nl-NL" dirty="0" err="1"/>
              <a:t>and</a:t>
            </a:r>
            <a:r>
              <a:rPr lang="nl-NL" dirty="0"/>
              <a:t> </a:t>
            </a:r>
            <a:r>
              <a:rPr lang="nl-NL" dirty="0" err="1"/>
              <a:t>Adolescence</a:t>
            </a:r>
            <a:r>
              <a:rPr lang="nl-NL" dirty="0"/>
              <a:t>.</a:t>
            </a:r>
          </a:p>
          <a:p>
            <a:pPr algn="l"/>
            <a:r>
              <a:rPr lang="nl-NL" dirty="0"/>
              <a:t>Rotenberg, K. J. (2010). </a:t>
            </a:r>
            <a:r>
              <a:rPr lang="nl-NL" i="1" dirty="0" err="1"/>
              <a:t>Interpersonal</a:t>
            </a:r>
            <a:r>
              <a:rPr lang="nl-NL" i="1" dirty="0"/>
              <a:t> trust </a:t>
            </a:r>
            <a:r>
              <a:rPr lang="nl-NL" i="1" dirty="0" err="1"/>
              <a:t>during</a:t>
            </a:r>
            <a:r>
              <a:rPr lang="nl-NL" i="1" dirty="0"/>
              <a:t> </a:t>
            </a:r>
            <a:r>
              <a:rPr lang="nl-NL" i="1" dirty="0" err="1"/>
              <a:t>childhood</a:t>
            </a:r>
            <a:r>
              <a:rPr lang="nl-NL" i="1" dirty="0"/>
              <a:t> </a:t>
            </a:r>
            <a:r>
              <a:rPr lang="nl-NL" i="1" dirty="0" err="1"/>
              <a:t>and</a:t>
            </a:r>
            <a:r>
              <a:rPr lang="nl-NL" i="1" dirty="0"/>
              <a:t> </a:t>
            </a:r>
            <a:r>
              <a:rPr lang="nl-NL" i="1" dirty="0" err="1"/>
              <a:t>adolescence</a:t>
            </a:r>
            <a:r>
              <a:rPr lang="nl-NL" dirty="0"/>
              <a:t>. Cambridge University Press.</a:t>
            </a:r>
          </a:p>
          <a:p>
            <a:pPr algn="l"/>
            <a:r>
              <a:rPr lang="nl-NL" dirty="0"/>
              <a:t>Steinberg, L., &amp; </a:t>
            </a:r>
            <a:r>
              <a:rPr lang="nl-NL" dirty="0" err="1"/>
              <a:t>Monahan</a:t>
            </a:r>
            <a:r>
              <a:rPr lang="nl-NL" dirty="0"/>
              <a:t>, K. C. (2007). </a:t>
            </a:r>
            <a:r>
              <a:rPr lang="nl-NL" i="1" dirty="0"/>
              <a:t>Age </a:t>
            </a:r>
            <a:r>
              <a:rPr lang="nl-NL" i="1" dirty="0" err="1"/>
              <a:t>differences</a:t>
            </a:r>
            <a:r>
              <a:rPr lang="nl-NL" i="1" dirty="0"/>
              <a:t> in </a:t>
            </a:r>
            <a:r>
              <a:rPr lang="nl-NL" i="1" dirty="0" err="1"/>
              <a:t>resistance</a:t>
            </a:r>
            <a:r>
              <a:rPr lang="nl-NL" i="1" dirty="0"/>
              <a:t> </a:t>
            </a:r>
            <a:r>
              <a:rPr lang="nl-NL" i="1" dirty="0" err="1"/>
              <a:t>to</a:t>
            </a:r>
            <a:r>
              <a:rPr lang="nl-NL" i="1" dirty="0"/>
              <a:t> peer </a:t>
            </a:r>
            <a:r>
              <a:rPr lang="nl-NL" i="1" dirty="0" err="1"/>
              <a:t>influence</a:t>
            </a:r>
            <a:r>
              <a:rPr lang="nl-NL" dirty="0"/>
              <a:t>. </a:t>
            </a:r>
            <a:r>
              <a:rPr lang="nl-NL" dirty="0" err="1"/>
              <a:t>Developmental</a:t>
            </a:r>
            <a:r>
              <a:rPr lang="nl-NL" dirty="0"/>
              <a:t> </a:t>
            </a:r>
            <a:r>
              <a:rPr lang="nl-NL" dirty="0" err="1"/>
              <a:t>Psychology</a:t>
            </a:r>
            <a:r>
              <a:rPr lang="nl-NL" dirty="0"/>
              <a:t>.</a:t>
            </a:r>
          </a:p>
          <a:p>
            <a:pPr algn="l"/>
            <a:r>
              <a:rPr lang="nl-NL" dirty="0"/>
              <a:t>Inspectie van het Onderwijs. (2024). </a:t>
            </a:r>
            <a:r>
              <a:rPr lang="nl-NL" i="1" dirty="0"/>
              <a:t>De Staat van het Onderwijs 2024</a:t>
            </a:r>
            <a:r>
              <a:rPr lang="nl-NL" dirty="0"/>
              <a:t>. </a:t>
            </a:r>
            <a:r>
              <a:rPr lang="nl-NL" dirty="0">
                <a:hlinkClick r:id="rId2"/>
              </a:rPr>
              <a:t>https://www.onderwijsinspectie.nl</a:t>
            </a:r>
            <a:endParaRPr lang="nl-NL" dirty="0"/>
          </a:p>
          <a:p>
            <a:pPr algn="l"/>
            <a:r>
              <a:rPr lang="nl-NL" dirty="0"/>
              <a:t>Nederlands Jeugdinstituut. (2022). </a:t>
            </a:r>
            <a:r>
              <a:rPr lang="nl-NL" i="1" dirty="0"/>
              <a:t>Groepsdruk en jongeren</a:t>
            </a:r>
            <a:r>
              <a:rPr lang="nl-NL" dirty="0"/>
              <a:t>. </a:t>
            </a:r>
            <a:r>
              <a:rPr lang="nl-NL" dirty="0">
                <a:hlinkClick r:id="rId3"/>
              </a:rPr>
              <a:t>https://www.nji.nl</a:t>
            </a:r>
            <a:endParaRPr lang="nl-NL" dirty="0"/>
          </a:p>
          <a:p>
            <a:pPr algn="l"/>
            <a:r>
              <a:rPr lang="nl-NL" dirty="0"/>
              <a:t>Stichting School &amp; Veiligheid. (2023). </a:t>
            </a:r>
            <a:r>
              <a:rPr lang="nl-NL" i="1" dirty="0"/>
              <a:t>Monitor sociale veiligheid in en rond scholen</a:t>
            </a:r>
            <a:r>
              <a:rPr lang="nl-NL" dirty="0"/>
              <a:t>. </a:t>
            </a:r>
            <a:r>
              <a:rPr lang="nl-NL" dirty="0">
                <a:hlinkClick r:id="rId4"/>
              </a:rPr>
              <a:t>https://www.schoolenveiligheid.nl</a:t>
            </a:r>
            <a:endParaRPr lang="nl-NL" dirty="0"/>
          </a:p>
          <a:p>
            <a:pPr algn="l"/>
            <a:endParaRPr lang="nl-NL" dirty="0"/>
          </a:p>
        </p:txBody>
      </p:sp>
    </p:spTree>
    <p:extLst>
      <p:ext uri="{BB962C8B-B14F-4D97-AF65-F5344CB8AC3E}">
        <p14:creationId xmlns:p14="http://schemas.microsoft.com/office/powerpoint/2010/main" val="217371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7280C-CD5B-6F52-691D-61A9BCED4294}"/>
              </a:ext>
            </a:extLst>
          </p:cNvPr>
          <p:cNvSpPr>
            <a:spLocks noGrp="1"/>
          </p:cNvSpPr>
          <p:nvPr>
            <p:ph type="title"/>
          </p:nvPr>
        </p:nvSpPr>
        <p:spPr>
          <a:xfrm>
            <a:off x="2439713" y="665796"/>
            <a:ext cx="6911340" cy="1325563"/>
          </a:xfrm>
        </p:spPr>
        <p:txBody>
          <a:bodyPr>
            <a:normAutofit/>
          </a:bodyPr>
          <a:lstStyle/>
          <a:p>
            <a:r>
              <a:rPr lang="nl-NL" b="1" dirty="0"/>
              <a:t>Sociale veiligheid en pesten</a:t>
            </a:r>
          </a:p>
        </p:txBody>
      </p:sp>
      <p:pic>
        <p:nvPicPr>
          <p:cNvPr id="3" name="Afbeelding 2">
            <a:extLst>
              <a:ext uri="{FF2B5EF4-FFF2-40B4-BE49-F238E27FC236}">
                <a16:creationId xmlns:a16="http://schemas.microsoft.com/office/drawing/2014/main" id="{98F746D0-329B-5165-46A2-267198D2F6F4}"/>
              </a:ext>
            </a:extLst>
          </p:cNvPr>
          <p:cNvPicPr>
            <a:picLocks noChangeAspect="1"/>
          </p:cNvPicPr>
          <p:nvPr/>
        </p:nvPicPr>
        <p:blipFill>
          <a:blip r:embed="rId2"/>
          <a:srcRect l="2781" r="27720"/>
          <a:stretch>
            <a:fillRect/>
          </a:stretch>
        </p:blipFill>
        <p:spPr>
          <a:xfrm>
            <a:off x="3241442" y="1991359"/>
            <a:ext cx="4896401" cy="3962981"/>
          </a:xfrm>
          <a:prstGeom prst="rect">
            <a:avLst/>
          </a:prstGeom>
        </p:spPr>
      </p:pic>
    </p:spTree>
    <p:extLst>
      <p:ext uri="{BB962C8B-B14F-4D97-AF65-F5344CB8AC3E}">
        <p14:creationId xmlns:p14="http://schemas.microsoft.com/office/powerpoint/2010/main" val="300593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90D6-964A-79FD-AB86-0E088F2DADD1}"/>
              </a:ext>
            </a:extLst>
          </p:cNvPr>
          <p:cNvSpPr>
            <a:spLocks noGrp="1"/>
          </p:cNvSpPr>
          <p:nvPr>
            <p:ph type="ctrTitle"/>
          </p:nvPr>
        </p:nvSpPr>
        <p:spPr>
          <a:xfrm>
            <a:off x="231648" y="773303"/>
            <a:ext cx="5864352" cy="815531"/>
          </a:xfrm>
        </p:spPr>
        <p:txBody>
          <a:bodyPr>
            <a:normAutofit fontScale="90000"/>
          </a:bodyPr>
          <a:lstStyle/>
          <a:p>
            <a:r>
              <a:rPr lang="nl-NL"/>
              <a:t>Sociale veiligheid</a:t>
            </a:r>
            <a:endParaRPr lang="nl-NL" dirty="0"/>
          </a:p>
        </p:txBody>
      </p:sp>
      <p:sp>
        <p:nvSpPr>
          <p:cNvPr id="9" name="Tijdelijke aanduiding voor inhoud 5">
            <a:extLst>
              <a:ext uri="{FF2B5EF4-FFF2-40B4-BE49-F238E27FC236}">
                <a16:creationId xmlns:a16="http://schemas.microsoft.com/office/drawing/2014/main" id="{A30D0374-656F-CE92-0CB0-165EEE0AF50A}"/>
              </a:ext>
            </a:extLst>
          </p:cNvPr>
          <p:cNvSpPr txBox="1">
            <a:spLocks/>
          </p:cNvSpPr>
          <p:nvPr/>
        </p:nvSpPr>
        <p:spPr>
          <a:xfrm>
            <a:off x="451104" y="1776462"/>
            <a:ext cx="11119103" cy="47828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2800" dirty="0"/>
              <a:t>Sociale veiligheid betekent dat iedereen in de klas zich prettig en veilig voelt in de groep. Dus iedereen heeft het gevoel dat:</a:t>
            </a:r>
          </a:p>
          <a:p>
            <a:pPr marL="342900" indent="-342900" algn="l">
              <a:lnSpc>
                <a:spcPct val="150000"/>
              </a:lnSpc>
              <a:buFont typeface="Wingdings" panose="05000000000000000000" pitchFamily="2" charset="2"/>
              <a:buChar char="ü"/>
            </a:pPr>
            <a:r>
              <a:rPr lang="nl-NL" sz="2800" dirty="0"/>
              <a:t>Je je mening kunt geven</a:t>
            </a:r>
          </a:p>
          <a:p>
            <a:pPr marL="342900" indent="-342900" algn="l">
              <a:lnSpc>
                <a:spcPct val="150000"/>
              </a:lnSpc>
              <a:buFont typeface="Wingdings" panose="05000000000000000000" pitchFamily="2" charset="2"/>
              <a:buChar char="ü"/>
            </a:pPr>
            <a:r>
              <a:rPr lang="nl-NL" sz="2800" dirty="0"/>
              <a:t>Je jezelf kunt zijn</a:t>
            </a:r>
          </a:p>
          <a:p>
            <a:pPr marL="342900" indent="-342900" algn="l">
              <a:lnSpc>
                <a:spcPct val="150000"/>
              </a:lnSpc>
              <a:buFont typeface="Wingdings" panose="05000000000000000000" pitchFamily="2" charset="2"/>
              <a:buChar char="ü"/>
            </a:pPr>
            <a:r>
              <a:rPr lang="nl-NL" sz="2800" dirty="0"/>
              <a:t>Iedereen elkaar met respect behandelt</a:t>
            </a:r>
          </a:p>
          <a:p>
            <a:pPr marL="342900" indent="-342900" algn="l">
              <a:lnSpc>
                <a:spcPct val="150000"/>
              </a:lnSpc>
              <a:buFont typeface="Wingdings" panose="05000000000000000000" pitchFamily="2" charset="2"/>
              <a:buChar char="ü"/>
            </a:pPr>
            <a:r>
              <a:rPr lang="nl-NL" sz="2800" dirty="0"/>
              <a:t>Je fouten kunt maken zonder dat je daarop wordt afgerekend</a:t>
            </a:r>
          </a:p>
        </p:txBody>
      </p:sp>
    </p:spTree>
    <p:extLst>
      <p:ext uri="{BB962C8B-B14F-4D97-AF65-F5344CB8AC3E}">
        <p14:creationId xmlns:p14="http://schemas.microsoft.com/office/powerpoint/2010/main" val="39070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75B8D-A3FB-D84E-DED9-0BD9EDCA69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525867-6C09-D916-61CC-64A2D50A6972}"/>
              </a:ext>
            </a:extLst>
          </p:cNvPr>
          <p:cNvSpPr>
            <a:spLocks noGrp="1"/>
          </p:cNvSpPr>
          <p:nvPr>
            <p:ph type="ctrTitle"/>
          </p:nvPr>
        </p:nvSpPr>
        <p:spPr>
          <a:xfrm>
            <a:off x="733044" y="732395"/>
            <a:ext cx="3290316" cy="815531"/>
          </a:xfrm>
        </p:spPr>
        <p:txBody>
          <a:bodyPr>
            <a:normAutofit fontScale="90000"/>
          </a:bodyPr>
          <a:lstStyle/>
          <a:p>
            <a:r>
              <a:rPr lang="nl-NL" dirty="0"/>
              <a:t>Pesten</a:t>
            </a:r>
          </a:p>
        </p:txBody>
      </p:sp>
      <p:sp>
        <p:nvSpPr>
          <p:cNvPr id="5" name="Ondertitel 2">
            <a:extLst>
              <a:ext uri="{FF2B5EF4-FFF2-40B4-BE49-F238E27FC236}">
                <a16:creationId xmlns:a16="http://schemas.microsoft.com/office/drawing/2014/main" id="{92844594-4977-5ACD-71BB-91F9288A8B78}"/>
              </a:ext>
            </a:extLst>
          </p:cNvPr>
          <p:cNvSpPr txBox="1">
            <a:spLocks/>
          </p:cNvSpPr>
          <p:nvPr/>
        </p:nvSpPr>
        <p:spPr>
          <a:xfrm>
            <a:off x="1182624" y="222434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sp>
        <p:nvSpPr>
          <p:cNvPr id="3" name="Tijdelijke aanduiding voor inhoud 5">
            <a:extLst>
              <a:ext uri="{FF2B5EF4-FFF2-40B4-BE49-F238E27FC236}">
                <a16:creationId xmlns:a16="http://schemas.microsoft.com/office/drawing/2014/main" id="{5696CC09-751E-5DA2-3294-4C9443142420}"/>
              </a:ext>
            </a:extLst>
          </p:cNvPr>
          <p:cNvSpPr txBox="1">
            <a:spLocks/>
          </p:cNvSpPr>
          <p:nvPr/>
        </p:nvSpPr>
        <p:spPr>
          <a:xfrm>
            <a:off x="451104" y="1776462"/>
            <a:ext cx="11119103" cy="47828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nl-NL" sz="2800" dirty="0"/>
              <a:t>Pesten is herhaald en bewust gedrag waarbij iemand een ander pijn doet of buitensluit, terwijl die persoon zich daar moeilijk tegen kan verdedigen. Het is iets anders dan een ruzie of een conflict.</a:t>
            </a:r>
          </a:p>
          <a:p>
            <a:pPr>
              <a:lnSpc>
                <a:spcPct val="100000"/>
              </a:lnSpc>
            </a:pPr>
            <a:endParaRPr lang="nl-NL" sz="2800" dirty="0"/>
          </a:p>
          <a:p>
            <a:pPr>
              <a:lnSpc>
                <a:spcPct val="100000"/>
              </a:lnSpc>
            </a:pPr>
            <a:r>
              <a:rPr lang="nl-NL" sz="2800" dirty="0"/>
              <a:t>Het is pesten wanneer:</a:t>
            </a:r>
          </a:p>
          <a:p>
            <a:pPr marL="342900" indent="-342900">
              <a:lnSpc>
                <a:spcPct val="100000"/>
              </a:lnSpc>
              <a:buFont typeface="Wingdings" panose="05000000000000000000" pitchFamily="2" charset="2"/>
              <a:buChar char="ü"/>
            </a:pPr>
            <a:r>
              <a:rPr lang="nl-NL" sz="2800" dirty="0"/>
              <a:t>Opzet</a:t>
            </a:r>
            <a:r>
              <a:rPr lang="nl-NL" sz="2800" b="1" dirty="0"/>
              <a:t>:</a:t>
            </a:r>
            <a:r>
              <a:rPr lang="nl-NL" sz="2800" dirty="0"/>
              <a:t> het gebeurt met de bedoeling om iemand te kwetsen, te kleineren of buiten te sluiten </a:t>
            </a:r>
          </a:p>
          <a:p>
            <a:pPr marL="342900" indent="-342900">
              <a:lnSpc>
                <a:spcPct val="100000"/>
              </a:lnSpc>
              <a:buFont typeface="Wingdings" panose="05000000000000000000" pitchFamily="2" charset="2"/>
              <a:buChar char="ü"/>
            </a:pPr>
            <a:r>
              <a:rPr lang="nl-NL" sz="2800" dirty="0"/>
              <a:t>Vaak : het gebeurt niet één keer, maar steeds opnieuw of langdurig </a:t>
            </a:r>
          </a:p>
          <a:p>
            <a:pPr marL="342900" indent="-342900">
              <a:lnSpc>
                <a:spcPct val="100000"/>
              </a:lnSpc>
              <a:buFont typeface="Wingdings" panose="05000000000000000000" pitchFamily="2" charset="2"/>
              <a:buChar char="ü"/>
            </a:pPr>
            <a:r>
              <a:rPr lang="nl-NL" sz="2800" dirty="0"/>
              <a:t>Ongelijke verhouding: de ene persoon heeft meer macht dan de ander</a:t>
            </a:r>
            <a:br>
              <a:rPr lang="nl-NL" dirty="0"/>
            </a:br>
            <a:endParaRPr lang="nl-NL" dirty="0"/>
          </a:p>
        </p:txBody>
      </p:sp>
    </p:spTree>
    <p:extLst>
      <p:ext uri="{BB962C8B-B14F-4D97-AF65-F5344CB8AC3E}">
        <p14:creationId xmlns:p14="http://schemas.microsoft.com/office/powerpoint/2010/main" val="249757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8C3E000-1925-1EEA-F6D9-3DCAE89111E3}"/>
              </a:ext>
            </a:extLst>
          </p:cNvPr>
          <p:cNvSpPr/>
          <p:nvPr/>
        </p:nvSpPr>
        <p:spPr>
          <a:xfrm>
            <a:off x="6096000" y="0"/>
            <a:ext cx="6096000" cy="6858000"/>
          </a:xfrm>
          <a:prstGeom prst="rect">
            <a:avLst/>
          </a:prstGeom>
          <a:solidFill>
            <a:srgbClr val="FFFF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2274F8F-595E-8AD5-B94F-C01691BC869D}"/>
              </a:ext>
            </a:extLst>
          </p:cNvPr>
          <p:cNvSpPr>
            <a:spLocks noGrp="1"/>
          </p:cNvSpPr>
          <p:nvPr>
            <p:ph type="ctrTitle"/>
          </p:nvPr>
        </p:nvSpPr>
        <p:spPr>
          <a:xfrm>
            <a:off x="188976" y="1283874"/>
            <a:ext cx="5907024" cy="949643"/>
          </a:xfrm>
        </p:spPr>
        <p:txBody>
          <a:bodyPr>
            <a:normAutofit/>
          </a:bodyPr>
          <a:lstStyle/>
          <a:p>
            <a:r>
              <a:rPr lang="nl-NL" b="1" dirty="0"/>
              <a:t>Sociale veiligheid</a:t>
            </a:r>
          </a:p>
        </p:txBody>
      </p:sp>
      <p:pic>
        <p:nvPicPr>
          <p:cNvPr id="7" name="Afbeelding 6">
            <a:extLst>
              <a:ext uri="{FF2B5EF4-FFF2-40B4-BE49-F238E27FC236}">
                <a16:creationId xmlns:a16="http://schemas.microsoft.com/office/drawing/2014/main" id="{38B0B73C-CEFB-B616-F2D2-3F7691D80B27}"/>
              </a:ext>
            </a:extLst>
          </p:cNvPr>
          <p:cNvPicPr>
            <a:picLocks noChangeAspect="1"/>
          </p:cNvPicPr>
          <p:nvPr/>
        </p:nvPicPr>
        <p:blipFill>
          <a:blip r:embed="rId2"/>
          <a:stretch>
            <a:fillRect/>
          </a:stretch>
        </p:blipFill>
        <p:spPr>
          <a:xfrm>
            <a:off x="6240939" y="1441704"/>
            <a:ext cx="5694158" cy="3828620"/>
          </a:xfrm>
          <a:prstGeom prst="rect">
            <a:avLst/>
          </a:prstGeom>
        </p:spPr>
      </p:pic>
      <p:sp>
        <p:nvSpPr>
          <p:cNvPr id="13" name="Tijdelijke aanduiding voor inhoud 4">
            <a:extLst>
              <a:ext uri="{FF2B5EF4-FFF2-40B4-BE49-F238E27FC236}">
                <a16:creationId xmlns:a16="http://schemas.microsoft.com/office/drawing/2014/main" id="{E32958E6-6C87-13D9-E2EE-B641503B31D5}"/>
              </a:ext>
            </a:extLst>
          </p:cNvPr>
          <p:cNvSpPr txBox="1">
            <a:spLocks/>
          </p:cNvSpPr>
          <p:nvPr/>
        </p:nvSpPr>
        <p:spPr>
          <a:xfrm>
            <a:off x="188976" y="3049247"/>
            <a:ext cx="5522975" cy="2221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800" b="1" dirty="0">
                <a:solidFill>
                  <a:schemeClr val="accent2">
                    <a:lumMod val="50000"/>
                  </a:schemeClr>
                </a:solidFill>
              </a:rPr>
              <a:t>Welke </a:t>
            </a:r>
            <a:r>
              <a:rPr lang="en-US" sz="2800" b="1" dirty="0" err="1">
                <a:solidFill>
                  <a:schemeClr val="accent2">
                    <a:lumMod val="50000"/>
                  </a:schemeClr>
                </a:solidFill>
              </a:rPr>
              <a:t>woorden</a:t>
            </a:r>
            <a:r>
              <a:rPr lang="en-US" sz="2800" b="1" dirty="0">
                <a:solidFill>
                  <a:schemeClr val="accent2">
                    <a:lumMod val="50000"/>
                  </a:schemeClr>
                </a:solidFill>
              </a:rPr>
              <a:t> </a:t>
            </a:r>
            <a:r>
              <a:rPr lang="en-US" sz="2800" b="1" dirty="0" err="1">
                <a:solidFill>
                  <a:schemeClr val="accent2">
                    <a:lumMod val="50000"/>
                  </a:schemeClr>
                </a:solidFill>
              </a:rPr>
              <a:t>passen</a:t>
            </a:r>
            <a:r>
              <a:rPr lang="en-US" sz="2800" b="1" dirty="0">
                <a:solidFill>
                  <a:schemeClr val="accent2">
                    <a:lumMod val="50000"/>
                  </a:schemeClr>
                </a:solidFill>
              </a:rPr>
              <a:t> </a:t>
            </a:r>
            <a:r>
              <a:rPr lang="en-US" sz="2800" b="1" dirty="0" err="1">
                <a:solidFill>
                  <a:schemeClr val="accent2">
                    <a:lumMod val="50000"/>
                  </a:schemeClr>
                </a:solidFill>
              </a:rPr>
              <a:t>bij</a:t>
            </a:r>
            <a:r>
              <a:rPr lang="en-US" sz="2800" b="1" dirty="0">
                <a:solidFill>
                  <a:schemeClr val="accent2">
                    <a:lumMod val="50000"/>
                  </a:schemeClr>
                </a:solidFill>
              </a:rPr>
              <a:t> </a:t>
            </a:r>
            <a:r>
              <a:rPr lang="en-US" sz="2800" b="1" dirty="0" err="1">
                <a:solidFill>
                  <a:schemeClr val="accent2">
                    <a:lumMod val="50000"/>
                  </a:schemeClr>
                </a:solidFill>
              </a:rPr>
              <a:t>sociale</a:t>
            </a:r>
            <a:r>
              <a:rPr lang="en-US" sz="2800" b="1" dirty="0">
                <a:solidFill>
                  <a:schemeClr val="accent2">
                    <a:lumMod val="50000"/>
                  </a:schemeClr>
                </a:solidFill>
              </a:rPr>
              <a:t> </a:t>
            </a:r>
            <a:r>
              <a:rPr lang="en-US" sz="2800" b="1" dirty="0" err="1">
                <a:solidFill>
                  <a:schemeClr val="accent2">
                    <a:lumMod val="50000"/>
                  </a:schemeClr>
                </a:solidFill>
              </a:rPr>
              <a:t>veiligheid</a:t>
            </a:r>
            <a:r>
              <a:rPr lang="en-US" sz="2800" b="1" dirty="0">
                <a:solidFill>
                  <a:schemeClr val="accent2">
                    <a:lumMod val="50000"/>
                  </a:schemeClr>
                </a:solidFill>
              </a:rPr>
              <a:t>? </a:t>
            </a:r>
          </a:p>
        </p:txBody>
      </p:sp>
    </p:spTree>
    <p:extLst>
      <p:ext uri="{BB962C8B-B14F-4D97-AF65-F5344CB8AC3E}">
        <p14:creationId xmlns:p14="http://schemas.microsoft.com/office/powerpoint/2010/main" val="344174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793A-5D99-71CF-F2A9-4DFC2309979F}"/>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4A59202B-70A9-2EA4-2319-7F97CF85E115}"/>
              </a:ext>
            </a:extLst>
          </p:cNvPr>
          <p:cNvSpPr/>
          <p:nvPr/>
        </p:nvSpPr>
        <p:spPr>
          <a:xfrm>
            <a:off x="6096000" y="0"/>
            <a:ext cx="6096000" cy="6858000"/>
          </a:xfrm>
          <a:prstGeom prst="rect">
            <a:avLst/>
          </a:prstGeom>
          <a:solidFill>
            <a:srgbClr val="FFFF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37DBA098-F69C-F35E-6EAF-984FBD10C3BE}"/>
              </a:ext>
            </a:extLst>
          </p:cNvPr>
          <p:cNvSpPr>
            <a:spLocks noGrp="1"/>
          </p:cNvSpPr>
          <p:nvPr>
            <p:ph type="ctrTitle"/>
          </p:nvPr>
        </p:nvSpPr>
        <p:spPr>
          <a:xfrm>
            <a:off x="6669025" y="585085"/>
            <a:ext cx="4020371" cy="1404257"/>
          </a:xfrm>
        </p:spPr>
        <p:txBody>
          <a:bodyPr>
            <a:normAutofit/>
          </a:bodyPr>
          <a:lstStyle/>
          <a:p>
            <a:r>
              <a:rPr lang="nl-NL" b="1" dirty="0"/>
              <a:t>Pesten</a:t>
            </a:r>
          </a:p>
        </p:txBody>
      </p:sp>
      <p:sp>
        <p:nvSpPr>
          <p:cNvPr id="13" name="Tijdelijke aanduiding voor inhoud 4">
            <a:extLst>
              <a:ext uri="{FF2B5EF4-FFF2-40B4-BE49-F238E27FC236}">
                <a16:creationId xmlns:a16="http://schemas.microsoft.com/office/drawing/2014/main" id="{0E66639E-0A64-A3D8-B6BD-28CCE02D3FA1}"/>
              </a:ext>
            </a:extLst>
          </p:cNvPr>
          <p:cNvSpPr txBox="1">
            <a:spLocks/>
          </p:cNvSpPr>
          <p:nvPr/>
        </p:nvSpPr>
        <p:spPr>
          <a:xfrm>
            <a:off x="6669025" y="2574427"/>
            <a:ext cx="5522975" cy="2221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Welke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woorden</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passen</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bij</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pesten</a:t>
            </a:r>
            <a:endPar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endParaRPr>
          </a:p>
        </p:txBody>
      </p:sp>
      <p:pic>
        <p:nvPicPr>
          <p:cNvPr id="5" name="Afbeelding 4">
            <a:extLst>
              <a:ext uri="{FF2B5EF4-FFF2-40B4-BE49-F238E27FC236}">
                <a16:creationId xmlns:a16="http://schemas.microsoft.com/office/drawing/2014/main" id="{5C08856A-7FFE-5AB8-49BA-38DA03A60F12}"/>
              </a:ext>
            </a:extLst>
          </p:cNvPr>
          <p:cNvPicPr>
            <a:picLocks noChangeAspect="1"/>
          </p:cNvPicPr>
          <p:nvPr/>
        </p:nvPicPr>
        <p:blipFill>
          <a:blip r:embed="rId2"/>
          <a:stretch>
            <a:fillRect/>
          </a:stretch>
        </p:blipFill>
        <p:spPr>
          <a:xfrm>
            <a:off x="176296" y="1287213"/>
            <a:ext cx="5633192" cy="4041998"/>
          </a:xfrm>
          <a:prstGeom prst="rect">
            <a:avLst/>
          </a:prstGeom>
        </p:spPr>
      </p:pic>
    </p:spTree>
    <p:extLst>
      <p:ext uri="{BB962C8B-B14F-4D97-AF65-F5344CB8AC3E}">
        <p14:creationId xmlns:p14="http://schemas.microsoft.com/office/powerpoint/2010/main" val="23423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A0209397-0825-17A5-7356-01EA6447922C}"/>
              </a:ext>
            </a:extLst>
          </p:cNvPr>
          <p:cNvSpPr txBox="1">
            <a:spLocks/>
          </p:cNvSpPr>
          <p:nvPr/>
        </p:nvSpPr>
        <p:spPr>
          <a:xfrm>
            <a:off x="3644355" y="653372"/>
            <a:ext cx="5394541"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sociaal onveilig?</a:t>
            </a:r>
          </a:p>
        </p:txBody>
      </p:sp>
      <p:sp>
        <p:nvSpPr>
          <p:cNvPr id="4" name="Tekstvak 3">
            <a:extLst>
              <a:ext uri="{FF2B5EF4-FFF2-40B4-BE49-F238E27FC236}">
                <a16:creationId xmlns:a16="http://schemas.microsoft.com/office/drawing/2014/main" id="{1044A5C1-6EAB-28DB-504D-2B8B756A00F5}"/>
              </a:ext>
            </a:extLst>
          </p:cNvPr>
          <p:cNvSpPr txBox="1"/>
          <p:nvPr/>
        </p:nvSpPr>
        <p:spPr>
          <a:xfrm>
            <a:off x="2614132" y="2551837"/>
            <a:ext cx="6708648" cy="2308324"/>
          </a:xfrm>
          <a:prstGeom prst="rect">
            <a:avLst/>
          </a:prstGeom>
          <a:noFill/>
        </p:spPr>
        <p:txBody>
          <a:bodyPr wrap="square">
            <a:spAutoFit/>
          </a:bodyPr>
          <a:lstStyle/>
          <a:p>
            <a:pPr algn="ctr"/>
            <a:r>
              <a:rPr lang="nl-NL" sz="3600" dirty="0">
                <a:solidFill>
                  <a:schemeClr val="accent2">
                    <a:lumMod val="50000"/>
                  </a:schemeClr>
                </a:solidFill>
                <a:latin typeface="Arial" panose="020B0604020202020204" pitchFamily="34" charset="0"/>
                <a:ea typeface="Aptos" panose="020B0004020202020204" pitchFamily="34" charset="0"/>
              </a:rPr>
              <a:t>In de klas zit een groepje meiden die niets liever doen dan roddelen. Ze hebben daarmee de grootste lol.</a:t>
            </a:r>
            <a:endParaRPr lang="nl-NL" sz="3600" dirty="0">
              <a:solidFill>
                <a:schemeClr val="accent2">
                  <a:lumMod val="50000"/>
                </a:schemeClr>
              </a:solidFill>
              <a:latin typeface="Fellix"/>
            </a:endParaRPr>
          </a:p>
        </p:txBody>
      </p:sp>
    </p:spTree>
    <p:extLst>
      <p:ext uri="{BB962C8B-B14F-4D97-AF65-F5344CB8AC3E}">
        <p14:creationId xmlns:p14="http://schemas.microsoft.com/office/powerpoint/2010/main" val="31499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0D6281A6-4C95-B3F3-5D40-C90F07735725}"/>
              </a:ext>
            </a:extLst>
          </p:cNvPr>
          <p:cNvSpPr txBox="1">
            <a:spLocks/>
          </p:cNvSpPr>
          <p:nvPr/>
        </p:nvSpPr>
        <p:spPr>
          <a:xfrm>
            <a:off x="3644356" y="653372"/>
            <a:ext cx="5131782"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3" name="Tekstvak 2">
            <a:extLst>
              <a:ext uri="{FF2B5EF4-FFF2-40B4-BE49-F238E27FC236}">
                <a16:creationId xmlns:a16="http://schemas.microsoft.com/office/drawing/2014/main" id="{3B11F8BB-1E89-BEBE-ADDB-84A8F3E40F11}"/>
              </a:ext>
            </a:extLst>
          </p:cNvPr>
          <p:cNvSpPr txBox="1"/>
          <p:nvPr/>
        </p:nvSpPr>
        <p:spPr>
          <a:xfrm>
            <a:off x="1962912" y="2616815"/>
            <a:ext cx="7208520" cy="2308324"/>
          </a:xfrm>
          <a:prstGeom prst="rect">
            <a:avLst/>
          </a:prstGeom>
          <a:noFill/>
        </p:spPr>
        <p:txBody>
          <a:bodyPr wrap="square">
            <a:spAutoFit/>
          </a:bodyPr>
          <a:lstStyle/>
          <a:p>
            <a:pPr algn="ctr"/>
            <a:r>
              <a:rPr lang="nl-NL" sz="3600" dirty="0">
                <a:solidFill>
                  <a:srgbClr val="740000"/>
                </a:solidFill>
                <a:latin typeface="Arial" panose="020B0604020202020204" pitchFamily="34" charset="0"/>
                <a:ea typeface="Aptos" panose="020B0004020202020204" pitchFamily="34" charset="0"/>
              </a:rPr>
              <a:t>Mohammed en </a:t>
            </a:r>
            <a:r>
              <a:rPr lang="nl-NL" sz="3600" dirty="0" err="1">
                <a:solidFill>
                  <a:srgbClr val="740000"/>
                </a:solidFill>
                <a:latin typeface="Arial" panose="020B0604020202020204" pitchFamily="34" charset="0"/>
                <a:ea typeface="Aptos" panose="020B0004020202020204" pitchFamily="34" charset="0"/>
              </a:rPr>
              <a:t>Soufiane</a:t>
            </a:r>
            <a:r>
              <a:rPr lang="nl-NL" sz="3600" dirty="0">
                <a:solidFill>
                  <a:srgbClr val="740000"/>
                </a:solidFill>
                <a:latin typeface="Arial" panose="020B0604020202020204" pitchFamily="34" charset="0"/>
                <a:ea typeface="Aptos" panose="020B0004020202020204" pitchFamily="34" charset="0"/>
              </a:rPr>
              <a:t> worden altijd de ‘Alibaba’s’ genoemd omdat ze een Marokkaanse achtergrond hebben.</a:t>
            </a:r>
            <a:endParaRPr lang="nl-NL" sz="3600" dirty="0">
              <a:solidFill>
                <a:srgbClr val="740000"/>
              </a:solidFill>
              <a:latin typeface="Fellix"/>
            </a:endParaRPr>
          </a:p>
        </p:txBody>
      </p:sp>
    </p:spTree>
    <p:extLst>
      <p:ext uri="{BB962C8B-B14F-4D97-AF65-F5344CB8AC3E}">
        <p14:creationId xmlns:p14="http://schemas.microsoft.com/office/powerpoint/2010/main" val="292861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B6BED-3799-9830-C465-4DF1B7402983}"/>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2CC78B6A-FFBD-FB60-CBFC-D7EE268CB6C0}"/>
              </a:ext>
            </a:extLst>
          </p:cNvPr>
          <p:cNvSpPr txBox="1">
            <a:spLocks/>
          </p:cNvSpPr>
          <p:nvPr/>
        </p:nvSpPr>
        <p:spPr>
          <a:xfrm>
            <a:off x="3644355" y="653372"/>
            <a:ext cx="6435065"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lvl="0">
              <a:defRPr/>
            </a:pPr>
            <a:r>
              <a:rPr lang="nl-NL" sz="4000" dirty="0">
                <a:solidFill>
                  <a:srgbClr val="A50021"/>
                </a:solidFill>
                <a:latin typeface="Fellix"/>
              </a:rPr>
              <a:t>Is dit sociaal onveilig?</a:t>
            </a:r>
          </a:p>
        </p:txBody>
      </p:sp>
      <p:sp>
        <p:nvSpPr>
          <p:cNvPr id="4" name="Tekstvak 3">
            <a:extLst>
              <a:ext uri="{FF2B5EF4-FFF2-40B4-BE49-F238E27FC236}">
                <a16:creationId xmlns:a16="http://schemas.microsoft.com/office/drawing/2014/main" id="{52499082-5316-6BAF-42B9-6AE2A0535ADA}"/>
              </a:ext>
            </a:extLst>
          </p:cNvPr>
          <p:cNvSpPr txBox="1"/>
          <p:nvPr/>
        </p:nvSpPr>
        <p:spPr>
          <a:xfrm>
            <a:off x="2469315" y="2274838"/>
            <a:ext cx="6114288" cy="2308324"/>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Iemand maakt een grap over het haar van Bram. Iedereen lacht. Bram ook al vindt hij het niet leuk</a:t>
            </a:r>
            <a:r>
              <a:rPr lang="nl-NL" sz="3600" kern="0" dirty="0">
                <a:solidFill>
                  <a:schemeClr val="accent1"/>
                </a:solidFill>
                <a:effectLst/>
                <a:latin typeface="Arial" panose="020B0604020202020204" pitchFamily="34" charset="0"/>
                <a:ea typeface="Aptos" panose="020B0004020202020204" pitchFamily="34" charset="0"/>
              </a:rPr>
              <a:t>.</a:t>
            </a:r>
            <a:endParaRPr lang="nl-NL" sz="3600" dirty="0">
              <a:solidFill>
                <a:schemeClr val="accent1"/>
              </a:solidFill>
            </a:endParaRPr>
          </a:p>
        </p:txBody>
      </p:sp>
    </p:spTree>
    <p:extLst>
      <p:ext uri="{BB962C8B-B14F-4D97-AF65-F5344CB8AC3E}">
        <p14:creationId xmlns:p14="http://schemas.microsoft.com/office/powerpoint/2010/main" val="183382364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641</Words>
  <Application>Microsoft Office PowerPoint</Application>
  <PresentationFormat>Breedbeeld</PresentationFormat>
  <Paragraphs>56</Paragraphs>
  <Slides>18</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Aptos</vt:lpstr>
      <vt:lpstr>Arial</vt:lpstr>
      <vt:lpstr>Calibri</vt:lpstr>
      <vt:lpstr>Calibri Light</vt:lpstr>
      <vt:lpstr>Fellix</vt:lpstr>
      <vt:lpstr>Wingdings</vt:lpstr>
      <vt:lpstr>Kantoorthema</vt:lpstr>
      <vt:lpstr>Sociale veiligheid en  pesten mbo</vt:lpstr>
      <vt:lpstr>Sociale veiligheid en pesten</vt:lpstr>
      <vt:lpstr>Sociale veiligheid</vt:lpstr>
      <vt:lpstr>Pesten</vt:lpstr>
      <vt:lpstr>Sociale veiligheid</vt:lpstr>
      <vt:lpstr>Pesten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Bronnen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Reijnen</dc:creator>
  <cp:lastModifiedBy>Lucy Reijnen</cp:lastModifiedBy>
  <cp:revision>1</cp:revision>
  <dcterms:created xsi:type="dcterms:W3CDTF">2026-05-10T09:21:02Z</dcterms:created>
  <dcterms:modified xsi:type="dcterms:W3CDTF">2026-05-10T09:31:18Z</dcterms:modified>
</cp:coreProperties>
</file>